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4"/>
  </p:sldMasterIdLst>
  <p:notesMasterIdLst>
    <p:notesMasterId r:id="rId77"/>
  </p:notesMasterIdLst>
  <p:handoutMasterIdLst>
    <p:handoutMasterId r:id="rId78"/>
  </p:handoutMasterIdLst>
  <p:sldIdLst>
    <p:sldId id="704" r:id="rId5"/>
    <p:sldId id="609" r:id="rId6"/>
    <p:sldId id="408" r:id="rId7"/>
    <p:sldId id="409" r:id="rId8"/>
    <p:sldId id="737" r:id="rId9"/>
    <p:sldId id="624" r:id="rId10"/>
    <p:sldId id="745" r:id="rId11"/>
    <p:sldId id="762" r:id="rId12"/>
    <p:sldId id="414" r:id="rId13"/>
    <p:sldId id="418" r:id="rId14"/>
    <p:sldId id="709" r:id="rId15"/>
    <p:sldId id="711" r:id="rId16"/>
    <p:sldId id="710" r:id="rId17"/>
    <p:sldId id="712" r:id="rId18"/>
    <p:sldId id="713" r:id="rId19"/>
    <p:sldId id="714" r:id="rId20"/>
    <p:sldId id="715" r:id="rId21"/>
    <p:sldId id="716" r:id="rId22"/>
    <p:sldId id="717" r:id="rId23"/>
    <p:sldId id="718" r:id="rId24"/>
    <p:sldId id="719" r:id="rId25"/>
    <p:sldId id="720" r:id="rId26"/>
    <p:sldId id="721" r:id="rId27"/>
    <p:sldId id="722" r:id="rId28"/>
    <p:sldId id="723" r:id="rId29"/>
    <p:sldId id="724" r:id="rId30"/>
    <p:sldId id="725" r:id="rId31"/>
    <p:sldId id="726" r:id="rId32"/>
    <p:sldId id="501" r:id="rId33"/>
    <p:sldId id="628" r:id="rId34"/>
    <p:sldId id="735" r:id="rId35"/>
    <p:sldId id="736" r:id="rId36"/>
    <p:sldId id="503" r:id="rId37"/>
    <p:sldId id="631" r:id="rId38"/>
    <p:sldId id="727" r:id="rId39"/>
    <p:sldId id="728" r:id="rId40"/>
    <p:sldId id="729" r:id="rId41"/>
    <p:sldId id="730" r:id="rId42"/>
    <p:sldId id="731" r:id="rId43"/>
    <p:sldId id="732" r:id="rId44"/>
    <p:sldId id="655" r:id="rId45"/>
    <p:sldId id="757" r:id="rId46"/>
    <p:sldId id="758" r:id="rId47"/>
    <p:sldId id="759" r:id="rId48"/>
    <p:sldId id="523" r:id="rId49"/>
    <p:sldId id="420" r:id="rId50"/>
    <p:sldId id="524" r:id="rId51"/>
    <p:sldId id="664" r:id="rId52"/>
    <p:sldId id="525" r:id="rId53"/>
    <p:sldId id="708" r:id="rId54"/>
    <p:sldId id="526" r:id="rId55"/>
    <p:sldId id="527" r:id="rId56"/>
    <p:sldId id="763" r:id="rId57"/>
    <p:sldId id="529" r:id="rId58"/>
    <p:sldId id="528" r:id="rId59"/>
    <p:sldId id="760" r:id="rId60"/>
    <p:sldId id="530" r:id="rId61"/>
    <p:sldId id="733" r:id="rId62"/>
    <p:sldId id="734" r:id="rId63"/>
    <p:sldId id="701" r:id="rId64"/>
    <p:sldId id="531" r:id="rId65"/>
    <p:sldId id="761" r:id="rId66"/>
    <p:sldId id="738" r:id="rId67"/>
    <p:sldId id="742" r:id="rId68"/>
    <p:sldId id="621" r:id="rId69"/>
    <p:sldId id="622" r:id="rId70"/>
    <p:sldId id="623" r:id="rId71"/>
    <p:sldId id="625" r:id="rId72"/>
    <p:sldId id="754" r:id="rId73"/>
    <p:sldId id="690" r:id="rId74"/>
    <p:sldId id="693" r:id="rId75"/>
    <p:sldId id="582" r:id="rId76"/>
  </p:sldIdLst>
  <p:sldSz cx="9144000" cy="6858000" type="screen4x3"/>
  <p:notesSz cx="7104063" cy="10234613"/>
  <p:defaultTextStyle>
    <a:defPPr>
      <a:defRPr lang="pt-PT"/>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atriz" initials="B" lastIdx="10" clrIdx="0"/>
  <p:cmAuthor id="1" name="bss-ieeta" initials="b" lastIdx="2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AE122C"/>
    <a:srgbClr val="AC1464"/>
    <a:srgbClr val="CC6600"/>
    <a:srgbClr val="462AEE"/>
    <a:srgbClr val="130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93883" autoAdjust="0"/>
  </p:normalViewPr>
  <p:slideViewPr>
    <p:cSldViewPr>
      <p:cViewPr varScale="1">
        <p:scale>
          <a:sx n="63" d="100"/>
          <a:sy n="63" d="100"/>
        </p:scale>
        <p:origin x="1452"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196"/>
    </p:cViewPr>
  </p:sorterViewPr>
  <p:notesViewPr>
    <p:cSldViewPr>
      <p:cViewPr varScale="1">
        <p:scale>
          <a:sx n="46" d="100"/>
          <a:sy n="46" d="100"/>
        </p:scale>
        <p:origin x="2764"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triz Sousa Santos" userId="6d2f969a-6583-4bd3-85f2-fe9e3729cd33" providerId="ADAL" clId="{64CFF436-D662-437A-9B6E-BDB85DF8B6A3}"/>
    <pc:docChg chg="undo custSel addSld modSld sldOrd modNotesMaster">
      <pc:chgData name="Beatriz Sousa Santos" userId="6d2f969a-6583-4bd3-85f2-fe9e3729cd33" providerId="ADAL" clId="{64CFF436-D662-437A-9B6E-BDB85DF8B6A3}" dt="2024-12-09T15:13:29.957" v="862" actId="1036"/>
      <pc:docMkLst>
        <pc:docMk/>
      </pc:docMkLst>
      <pc:sldChg chg="addSp modSp">
        <pc:chgData name="Beatriz Sousa Santos" userId="6d2f969a-6583-4bd3-85f2-fe9e3729cd33" providerId="ADAL" clId="{64CFF436-D662-437A-9B6E-BDB85DF8B6A3}" dt="2024-12-01T23:37:35.445" v="504" actId="1036"/>
        <pc:sldMkLst>
          <pc:docMk/>
          <pc:sldMk cId="101885414" sldId="501"/>
        </pc:sldMkLst>
        <pc:spChg chg="mod">
          <ac:chgData name="Beatriz Sousa Santos" userId="6d2f969a-6583-4bd3-85f2-fe9e3729cd33" providerId="ADAL" clId="{64CFF436-D662-437A-9B6E-BDB85DF8B6A3}" dt="2024-12-01T23:37:35.445" v="504" actId="1036"/>
          <ac:spMkLst>
            <pc:docMk/>
            <pc:sldMk cId="101885414" sldId="501"/>
            <ac:spMk id="2" creationId="{00000000-0000-0000-0000-000000000000}"/>
          </ac:spMkLst>
        </pc:spChg>
        <pc:spChg chg="mod">
          <ac:chgData name="Beatriz Sousa Santos" userId="6d2f969a-6583-4bd3-85f2-fe9e3729cd33" providerId="ADAL" clId="{64CFF436-D662-437A-9B6E-BDB85DF8B6A3}" dt="2024-12-01T23:34:48.712" v="478" actId="1037"/>
          <ac:spMkLst>
            <pc:docMk/>
            <pc:sldMk cId="101885414" sldId="501"/>
            <ac:spMk id="3" creationId="{00000000-0000-0000-0000-000000000000}"/>
          </ac:spMkLst>
        </pc:spChg>
        <pc:spChg chg="add">
          <ac:chgData name="Beatriz Sousa Santos" userId="6d2f969a-6583-4bd3-85f2-fe9e3729cd33" providerId="ADAL" clId="{64CFF436-D662-437A-9B6E-BDB85DF8B6A3}" dt="2024-12-01T23:37:14.057" v="501"/>
          <ac:spMkLst>
            <pc:docMk/>
            <pc:sldMk cId="101885414" sldId="501"/>
            <ac:spMk id="7" creationId="{2130FA43-D628-4467-8EC8-EBD18F0B72A0}"/>
          </ac:spMkLst>
        </pc:spChg>
        <pc:spChg chg="mod">
          <ac:chgData name="Beatriz Sousa Santos" userId="6d2f969a-6583-4bd3-85f2-fe9e3729cd33" providerId="ADAL" clId="{64CFF436-D662-437A-9B6E-BDB85DF8B6A3}" dt="2024-12-01T23:33:58.606" v="473" actId="20577"/>
          <ac:spMkLst>
            <pc:docMk/>
            <pc:sldMk cId="101885414" sldId="501"/>
            <ac:spMk id="81924" creationId="{00000000-0000-0000-0000-000000000000}"/>
          </ac:spMkLst>
        </pc:spChg>
        <pc:picChg chg="mod">
          <ac:chgData name="Beatriz Sousa Santos" userId="6d2f969a-6583-4bd3-85f2-fe9e3729cd33" providerId="ADAL" clId="{64CFF436-D662-437A-9B6E-BDB85DF8B6A3}" dt="2024-12-01T23:37:26.335" v="502" actId="14100"/>
          <ac:picMkLst>
            <pc:docMk/>
            <pc:sldMk cId="101885414" sldId="501"/>
            <ac:picMk id="2050" creationId="{00000000-0000-0000-0000-000000000000}"/>
          </ac:picMkLst>
        </pc:picChg>
      </pc:sldChg>
      <pc:sldChg chg="modSp">
        <pc:chgData name="Beatriz Sousa Santos" userId="6d2f969a-6583-4bd3-85f2-fe9e3729cd33" providerId="ADAL" clId="{64CFF436-D662-437A-9B6E-BDB85DF8B6A3}" dt="2024-12-09T15:13:29.957" v="862" actId="1036"/>
        <pc:sldMkLst>
          <pc:docMk/>
          <pc:sldMk cId="3330942259" sldId="525"/>
        </pc:sldMkLst>
        <pc:spChg chg="mod">
          <ac:chgData name="Beatriz Sousa Santos" userId="6d2f969a-6583-4bd3-85f2-fe9e3729cd33" providerId="ADAL" clId="{64CFF436-D662-437A-9B6E-BDB85DF8B6A3}" dt="2024-12-08T21:40:23.458" v="666" actId="1035"/>
          <ac:spMkLst>
            <pc:docMk/>
            <pc:sldMk cId="3330942259" sldId="525"/>
            <ac:spMk id="106503" creationId="{00000000-0000-0000-0000-000000000000}"/>
          </ac:spMkLst>
        </pc:spChg>
        <pc:spChg chg="mod">
          <ac:chgData name="Beatriz Sousa Santos" userId="6d2f969a-6583-4bd3-85f2-fe9e3729cd33" providerId="ADAL" clId="{64CFF436-D662-437A-9B6E-BDB85DF8B6A3}" dt="2024-12-09T15:13:29.957" v="862" actId="1036"/>
          <ac:spMkLst>
            <pc:docMk/>
            <pc:sldMk cId="3330942259" sldId="525"/>
            <ac:spMk id="106505" creationId="{00000000-0000-0000-0000-000000000000}"/>
          </ac:spMkLst>
        </pc:spChg>
        <pc:spChg chg="mod">
          <ac:chgData name="Beatriz Sousa Santos" userId="6d2f969a-6583-4bd3-85f2-fe9e3729cd33" providerId="ADAL" clId="{64CFF436-D662-437A-9B6E-BDB85DF8B6A3}" dt="2024-12-09T15:13:24.127" v="859" actId="14100"/>
          <ac:spMkLst>
            <pc:docMk/>
            <pc:sldMk cId="3330942259" sldId="525"/>
            <ac:spMk id="106506" creationId="{00000000-0000-0000-0000-000000000000}"/>
          </ac:spMkLst>
        </pc:spChg>
      </pc:sldChg>
      <pc:sldChg chg="ord">
        <pc:chgData name="Beatriz Sousa Santos" userId="6d2f969a-6583-4bd3-85f2-fe9e3729cd33" providerId="ADAL" clId="{64CFF436-D662-437A-9B6E-BDB85DF8B6A3}" dt="2024-12-08T21:43:04.322" v="676"/>
        <pc:sldMkLst>
          <pc:docMk/>
          <pc:sldMk cId="3490665837" sldId="529"/>
        </pc:sldMkLst>
      </pc:sldChg>
      <pc:sldChg chg="modSp">
        <pc:chgData name="Beatriz Sousa Santos" userId="6d2f969a-6583-4bd3-85f2-fe9e3729cd33" providerId="ADAL" clId="{64CFF436-D662-437A-9B6E-BDB85DF8B6A3}" dt="2024-11-24T15:58:14.017" v="3" actId="20577"/>
        <pc:sldMkLst>
          <pc:docMk/>
          <pc:sldMk cId="0" sldId="582"/>
        </pc:sldMkLst>
        <pc:spChg chg="mod">
          <ac:chgData name="Beatriz Sousa Santos" userId="6d2f969a-6583-4bd3-85f2-fe9e3729cd33" providerId="ADAL" clId="{64CFF436-D662-437A-9B6E-BDB85DF8B6A3}" dt="2024-11-24T15:58:14.017" v="3" actId="20577"/>
          <ac:spMkLst>
            <pc:docMk/>
            <pc:sldMk cId="0" sldId="582"/>
            <ac:spMk id="225283" creationId="{00000000-0000-0000-0000-000000000000}"/>
          </ac:spMkLst>
        </pc:spChg>
      </pc:sldChg>
      <pc:sldChg chg="modSp">
        <pc:chgData name="Beatriz Sousa Santos" userId="6d2f969a-6583-4bd3-85f2-fe9e3729cd33" providerId="ADAL" clId="{64CFF436-D662-437A-9B6E-BDB85DF8B6A3}" dt="2024-12-01T23:37:48.375" v="506" actId="20577"/>
        <pc:sldMkLst>
          <pc:docMk/>
          <pc:sldMk cId="317624993" sldId="628"/>
        </pc:sldMkLst>
        <pc:spChg chg="mod">
          <ac:chgData name="Beatriz Sousa Santos" userId="6d2f969a-6583-4bd3-85f2-fe9e3729cd33" providerId="ADAL" clId="{64CFF436-D662-437A-9B6E-BDB85DF8B6A3}" dt="2024-12-01T23:37:48.375" v="506" actId="20577"/>
          <ac:spMkLst>
            <pc:docMk/>
            <pc:sldMk cId="317624993" sldId="628"/>
            <ac:spMk id="12" creationId="{00000000-0000-0000-0000-000000000000}"/>
          </ac:spMkLst>
        </pc:spChg>
      </pc:sldChg>
      <pc:sldChg chg="modSp">
        <pc:chgData name="Beatriz Sousa Santos" userId="6d2f969a-6583-4bd3-85f2-fe9e3729cd33" providerId="ADAL" clId="{64CFF436-D662-437A-9B6E-BDB85DF8B6A3}" dt="2024-12-01T23:38:55.292" v="514" actId="20577"/>
        <pc:sldMkLst>
          <pc:docMk/>
          <pc:sldMk cId="176087321" sldId="631"/>
        </pc:sldMkLst>
        <pc:spChg chg="mod">
          <ac:chgData name="Beatriz Sousa Santos" userId="6d2f969a-6583-4bd3-85f2-fe9e3729cd33" providerId="ADAL" clId="{64CFF436-D662-437A-9B6E-BDB85DF8B6A3}" dt="2024-12-01T23:38:55.292" v="514" actId="20577"/>
          <ac:spMkLst>
            <pc:docMk/>
            <pc:sldMk cId="176087321" sldId="631"/>
            <ac:spMk id="2" creationId="{00000000-0000-0000-0000-000000000000}"/>
          </ac:spMkLst>
        </pc:spChg>
      </pc:sldChg>
      <pc:sldChg chg="modTransition">
        <pc:chgData name="Beatriz Sousa Santos" userId="6d2f969a-6583-4bd3-85f2-fe9e3729cd33" providerId="ADAL" clId="{64CFF436-D662-437A-9B6E-BDB85DF8B6A3}" dt="2024-12-08T21:49:15.161" v="677"/>
        <pc:sldMkLst>
          <pc:docMk/>
          <pc:sldMk cId="3185826626" sldId="690"/>
        </pc:sldMkLst>
      </pc:sldChg>
      <pc:sldChg chg="modTransition">
        <pc:chgData name="Beatriz Sousa Santos" userId="6d2f969a-6583-4bd3-85f2-fe9e3729cd33" providerId="ADAL" clId="{64CFF436-D662-437A-9B6E-BDB85DF8B6A3}" dt="2024-12-08T21:49:29.321" v="678"/>
        <pc:sldMkLst>
          <pc:docMk/>
          <pc:sldMk cId="3576653005" sldId="693"/>
        </pc:sldMkLst>
      </pc:sldChg>
      <pc:sldChg chg="modSp">
        <pc:chgData name="Beatriz Sousa Santos" userId="6d2f969a-6583-4bd3-85f2-fe9e3729cd33" providerId="ADAL" clId="{64CFF436-D662-437A-9B6E-BDB85DF8B6A3}" dt="2024-12-08T21:41:56.249" v="675" actId="14100"/>
        <pc:sldMkLst>
          <pc:docMk/>
          <pc:sldMk cId="1282814846" sldId="708"/>
        </pc:sldMkLst>
        <pc:spChg chg="mod">
          <ac:chgData name="Beatriz Sousa Santos" userId="6d2f969a-6583-4bd3-85f2-fe9e3729cd33" providerId="ADAL" clId="{64CFF436-D662-437A-9B6E-BDB85DF8B6A3}" dt="2024-12-08T21:41:45.219" v="673" actId="20577"/>
          <ac:spMkLst>
            <pc:docMk/>
            <pc:sldMk cId="1282814846" sldId="708"/>
            <ac:spMk id="3" creationId="{00000000-0000-0000-0000-000000000000}"/>
          </ac:spMkLst>
        </pc:spChg>
        <pc:picChg chg="mod ord">
          <ac:chgData name="Beatriz Sousa Santos" userId="6d2f969a-6583-4bd3-85f2-fe9e3729cd33" providerId="ADAL" clId="{64CFF436-D662-437A-9B6E-BDB85DF8B6A3}" dt="2024-12-08T21:41:56.249" v="675" actId="14100"/>
          <ac:picMkLst>
            <pc:docMk/>
            <pc:sldMk cId="1282814846" sldId="708"/>
            <ac:picMk id="38914" creationId="{00000000-0000-0000-0000-000000000000}"/>
          </ac:picMkLst>
        </pc:picChg>
      </pc:sldChg>
      <pc:sldChg chg="modSp">
        <pc:chgData name="Beatriz Sousa Santos" userId="6d2f969a-6583-4bd3-85f2-fe9e3729cd33" providerId="ADAL" clId="{64CFF436-D662-437A-9B6E-BDB85DF8B6A3}" dt="2024-12-01T23:17:30.418" v="95" actId="20577"/>
        <pc:sldMkLst>
          <pc:docMk/>
          <pc:sldMk cId="1783584075" sldId="712"/>
        </pc:sldMkLst>
        <pc:spChg chg="mod">
          <ac:chgData name="Beatriz Sousa Santos" userId="6d2f969a-6583-4bd3-85f2-fe9e3729cd33" providerId="ADAL" clId="{64CFF436-D662-437A-9B6E-BDB85DF8B6A3}" dt="2024-12-01T23:17:30.418" v="95" actId="20577"/>
          <ac:spMkLst>
            <pc:docMk/>
            <pc:sldMk cId="1783584075" sldId="712"/>
            <ac:spMk id="79877" creationId="{00000000-0000-0000-0000-000000000000}"/>
          </ac:spMkLst>
        </pc:spChg>
      </pc:sldChg>
      <pc:sldChg chg="modSp">
        <pc:chgData name="Beatriz Sousa Santos" userId="6d2f969a-6583-4bd3-85f2-fe9e3729cd33" providerId="ADAL" clId="{64CFF436-D662-437A-9B6E-BDB85DF8B6A3}" dt="2024-12-01T23:18:04.836" v="98" actId="113"/>
        <pc:sldMkLst>
          <pc:docMk/>
          <pc:sldMk cId="746202306" sldId="713"/>
        </pc:sldMkLst>
        <pc:spChg chg="mod">
          <ac:chgData name="Beatriz Sousa Santos" userId="6d2f969a-6583-4bd3-85f2-fe9e3729cd33" providerId="ADAL" clId="{64CFF436-D662-437A-9B6E-BDB85DF8B6A3}" dt="2024-12-01T23:18:04.836" v="98" actId="113"/>
          <ac:spMkLst>
            <pc:docMk/>
            <pc:sldMk cId="746202306" sldId="713"/>
            <ac:spMk id="78875" creationId="{00000000-0000-0000-0000-000000000000}"/>
          </ac:spMkLst>
        </pc:spChg>
      </pc:sldChg>
      <pc:sldChg chg="modSp">
        <pc:chgData name="Beatriz Sousa Santos" userId="6d2f969a-6583-4bd3-85f2-fe9e3729cd33" providerId="ADAL" clId="{64CFF436-D662-437A-9B6E-BDB85DF8B6A3}" dt="2024-12-01T23:19:25.271" v="105" actId="403"/>
        <pc:sldMkLst>
          <pc:docMk/>
          <pc:sldMk cId="1009197775" sldId="714"/>
        </pc:sldMkLst>
        <pc:spChg chg="mod">
          <ac:chgData name="Beatriz Sousa Santos" userId="6d2f969a-6583-4bd3-85f2-fe9e3729cd33" providerId="ADAL" clId="{64CFF436-D662-437A-9B6E-BDB85DF8B6A3}" dt="2024-12-01T23:19:25.271" v="105" actId="403"/>
          <ac:spMkLst>
            <pc:docMk/>
            <pc:sldMk cId="1009197775" sldId="714"/>
            <ac:spMk id="2" creationId="{00000000-0000-0000-0000-000000000000}"/>
          </ac:spMkLst>
        </pc:spChg>
        <pc:spChg chg="mod">
          <ac:chgData name="Beatriz Sousa Santos" userId="6d2f969a-6583-4bd3-85f2-fe9e3729cd33" providerId="ADAL" clId="{64CFF436-D662-437A-9B6E-BDB85DF8B6A3}" dt="2024-12-01T23:18:37.767" v="101" actId="403"/>
          <ac:spMkLst>
            <pc:docMk/>
            <pc:sldMk cId="1009197775" sldId="714"/>
            <ac:spMk id="3" creationId="{00000000-0000-0000-0000-000000000000}"/>
          </ac:spMkLst>
        </pc:spChg>
      </pc:sldChg>
      <pc:sldChg chg="modSp">
        <pc:chgData name="Beatriz Sousa Santos" userId="6d2f969a-6583-4bd3-85f2-fe9e3729cd33" providerId="ADAL" clId="{64CFF436-D662-437A-9B6E-BDB85DF8B6A3}" dt="2024-12-01T23:19:54.909" v="106" actId="14100"/>
        <pc:sldMkLst>
          <pc:docMk/>
          <pc:sldMk cId="3354844307" sldId="715"/>
        </pc:sldMkLst>
        <pc:spChg chg="mod">
          <ac:chgData name="Beatriz Sousa Santos" userId="6d2f969a-6583-4bd3-85f2-fe9e3729cd33" providerId="ADAL" clId="{64CFF436-D662-437A-9B6E-BDB85DF8B6A3}" dt="2024-12-01T23:19:54.909" v="106" actId="14100"/>
          <ac:spMkLst>
            <pc:docMk/>
            <pc:sldMk cId="3354844307" sldId="715"/>
            <ac:spMk id="81927" creationId="{00000000-0000-0000-0000-000000000000}"/>
          </ac:spMkLst>
        </pc:spChg>
      </pc:sldChg>
      <pc:sldChg chg="modSp">
        <pc:chgData name="Beatriz Sousa Santos" userId="6d2f969a-6583-4bd3-85f2-fe9e3729cd33" providerId="ADAL" clId="{64CFF436-D662-437A-9B6E-BDB85DF8B6A3}" dt="2024-12-02T10:58:41.969" v="553" actId="1076"/>
        <pc:sldMkLst>
          <pc:docMk/>
          <pc:sldMk cId="339415186" sldId="718"/>
        </pc:sldMkLst>
        <pc:spChg chg="mod">
          <ac:chgData name="Beatriz Sousa Santos" userId="6d2f969a-6583-4bd3-85f2-fe9e3729cd33" providerId="ADAL" clId="{64CFF436-D662-437A-9B6E-BDB85DF8B6A3}" dt="2024-12-01T23:25:42.909" v="196" actId="20577"/>
          <ac:spMkLst>
            <pc:docMk/>
            <pc:sldMk cId="339415186" sldId="718"/>
            <ac:spMk id="88067" creationId="{00000000-0000-0000-0000-000000000000}"/>
          </ac:spMkLst>
        </pc:spChg>
        <pc:spChg chg="mod">
          <ac:chgData name="Beatriz Sousa Santos" userId="6d2f969a-6583-4bd3-85f2-fe9e3729cd33" providerId="ADAL" clId="{64CFF436-D662-437A-9B6E-BDB85DF8B6A3}" dt="2024-12-02T10:58:41.969" v="553" actId="1076"/>
          <ac:spMkLst>
            <pc:docMk/>
            <pc:sldMk cId="339415186" sldId="718"/>
            <ac:spMk id="88068" creationId="{00000000-0000-0000-0000-000000000000}"/>
          </ac:spMkLst>
        </pc:spChg>
      </pc:sldChg>
      <pc:sldChg chg="addSp modSp">
        <pc:chgData name="Beatriz Sousa Santos" userId="6d2f969a-6583-4bd3-85f2-fe9e3729cd33" providerId="ADAL" clId="{64CFF436-D662-437A-9B6E-BDB85DF8B6A3}" dt="2024-12-01T23:29:34.071" v="343" actId="790"/>
        <pc:sldMkLst>
          <pc:docMk/>
          <pc:sldMk cId="881770862" sldId="719"/>
        </pc:sldMkLst>
        <pc:spChg chg="add mod">
          <ac:chgData name="Beatriz Sousa Santos" userId="6d2f969a-6583-4bd3-85f2-fe9e3729cd33" providerId="ADAL" clId="{64CFF436-D662-437A-9B6E-BDB85DF8B6A3}" dt="2024-12-01T23:29:34.071" v="343" actId="790"/>
          <ac:spMkLst>
            <pc:docMk/>
            <pc:sldMk cId="881770862" sldId="719"/>
            <ac:spMk id="2" creationId="{E333FEE6-A2C0-4DAF-91DD-BD1FA5792C31}"/>
          </ac:spMkLst>
        </pc:spChg>
        <pc:spChg chg="mod">
          <ac:chgData name="Beatriz Sousa Santos" userId="6d2f969a-6583-4bd3-85f2-fe9e3729cd33" providerId="ADAL" clId="{64CFF436-D662-437A-9B6E-BDB85DF8B6A3}" dt="2024-12-01T23:28:42.242" v="329" actId="1076"/>
          <ac:spMkLst>
            <pc:docMk/>
            <pc:sldMk cId="881770862" sldId="719"/>
            <ac:spMk id="11" creationId="{00000000-0000-0000-0000-000000000000}"/>
          </ac:spMkLst>
        </pc:spChg>
        <pc:spChg chg="add mod">
          <ac:chgData name="Beatriz Sousa Santos" userId="6d2f969a-6583-4bd3-85f2-fe9e3729cd33" providerId="ADAL" clId="{64CFF436-D662-437A-9B6E-BDB85DF8B6A3}" dt="2024-12-01T23:29:10.639" v="342" actId="790"/>
          <ac:spMkLst>
            <pc:docMk/>
            <pc:sldMk cId="881770862" sldId="719"/>
            <ac:spMk id="13" creationId="{CF050D37-9F4A-459D-B60C-4BB740315435}"/>
          </ac:spMkLst>
        </pc:spChg>
        <pc:cxnChg chg="mod">
          <ac:chgData name="Beatriz Sousa Santos" userId="6d2f969a-6583-4bd3-85f2-fe9e3729cd33" providerId="ADAL" clId="{64CFF436-D662-437A-9B6E-BDB85DF8B6A3}" dt="2024-12-01T23:28:51.241" v="333" actId="1076"/>
          <ac:cxnSpMkLst>
            <pc:docMk/>
            <pc:sldMk cId="881770862" sldId="719"/>
            <ac:cxnSpMk id="18" creationId="{00000000-0000-0000-0000-000000000000}"/>
          </ac:cxnSpMkLst>
        </pc:cxnChg>
      </pc:sldChg>
      <pc:sldChg chg="addSp modSp">
        <pc:chgData name="Beatriz Sousa Santos" userId="6d2f969a-6583-4bd3-85f2-fe9e3729cd33" providerId="ADAL" clId="{64CFF436-D662-437A-9B6E-BDB85DF8B6A3}" dt="2024-12-01T23:23:45.271" v="127" actId="1076"/>
        <pc:sldMkLst>
          <pc:docMk/>
          <pc:sldMk cId="2934399271" sldId="720"/>
        </pc:sldMkLst>
        <pc:spChg chg="mod">
          <ac:chgData name="Beatriz Sousa Santos" userId="6d2f969a-6583-4bd3-85f2-fe9e3729cd33" providerId="ADAL" clId="{64CFF436-D662-437A-9B6E-BDB85DF8B6A3}" dt="2024-12-01T23:22:56.398" v="120" actId="20577"/>
          <ac:spMkLst>
            <pc:docMk/>
            <pc:sldMk cId="2934399271" sldId="720"/>
            <ac:spMk id="88066" creationId="{00000000-0000-0000-0000-000000000000}"/>
          </ac:spMkLst>
        </pc:spChg>
        <pc:cxnChg chg="add mod">
          <ac:chgData name="Beatriz Sousa Santos" userId="6d2f969a-6583-4bd3-85f2-fe9e3729cd33" providerId="ADAL" clId="{64CFF436-D662-437A-9B6E-BDB85DF8B6A3}" dt="2024-12-01T23:23:27.576" v="122" actId="1076"/>
          <ac:cxnSpMkLst>
            <pc:docMk/>
            <pc:sldMk cId="2934399271" sldId="720"/>
            <ac:cxnSpMk id="18" creationId="{485EF6AB-2CBF-4017-B0D7-3F32B7B65A33}"/>
          </ac:cxnSpMkLst>
        </pc:cxnChg>
        <pc:cxnChg chg="add mod">
          <ac:chgData name="Beatriz Sousa Santos" userId="6d2f969a-6583-4bd3-85f2-fe9e3729cd33" providerId="ADAL" clId="{64CFF436-D662-437A-9B6E-BDB85DF8B6A3}" dt="2024-12-01T23:23:45.271" v="127" actId="1076"/>
          <ac:cxnSpMkLst>
            <pc:docMk/>
            <pc:sldMk cId="2934399271" sldId="720"/>
            <ac:cxnSpMk id="19" creationId="{D1D321D0-1045-4CD4-AAF4-C6F2B97052FC}"/>
          </ac:cxnSpMkLst>
        </pc:cxnChg>
      </pc:sldChg>
      <pc:sldChg chg="addSp modSp">
        <pc:chgData name="Beatriz Sousa Santos" userId="6d2f969a-6583-4bd3-85f2-fe9e3729cd33" providerId="ADAL" clId="{64CFF436-D662-437A-9B6E-BDB85DF8B6A3}" dt="2024-12-01T23:32:25.683" v="471" actId="14100"/>
        <pc:sldMkLst>
          <pc:docMk/>
          <pc:sldMk cId="3461446485" sldId="721"/>
        </pc:sldMkLst>
        <pc:spChg chg="add mod">
          <ac:chgData name="Beatriz Sousa Santos" userId="6d2f969a-6583-4bd3-85f2-fe9e3729cd33" providerId="ADAL" clId="{64CFF436-D662-437A-9B6E-BDB85DF8B6A3}" dt="2024-12-01T23:32:25.683" v="471" actId="14100"/>
          <ac:spMkLst>
            <pc:docMk/>
            <pc:sldMk cId="3461446485" sldId="721"/>
            <ac:spMk id="13" creationId="{8964B3C4-70E7-437F-9D53-0BD7777EFCF7}"/>
          </ac:spMkLst>
        </pc:spChg>
      </pc:sldChg>
      <pc:sldChg chg="modNotesTx">
        <pc:chgData name="Beatriz Sousa Santos" userId="6d2f969a-6583-4bd3-85f2-fe9e3729cd33" providerId="ADAL" clId="{64CFF436-D662-437A-9B6E-BDB85DF8B6A3}" dt="2024-12-03T23:31:12.729" v="627" actId="113"/>
        <pc:sldMkLst>
          <pc:docMk/>
          <pc:sldMk cId="2265147155" sldId="724"/>
        </pc:sldMkLst>
      </pc:sldChg>
      <pc:sldChg chg="addSp delSp modSp">
        <pc:chgData name="Beatriz Sousa Santos" userId="6d2f969a-6583-4bd3-85f2-fe9e3729cd33" providerId="ADAL" clId="{64CFF436-D662-437A-9B6E-BDB85DF8B6A3}" dt="2024-12-01T23:41:11.585" v="552" actId="1036"/>
        <pc:sldMkLst>
          <pc:docMk/>
          <pc:sldMk cId="3019857938" sldId="729"/>
        </pc:sldMkLst>
        <pc:spChg chg="add del">
          <ac:chgData name="Beatriz Sousa Santos" userId="6d2f969a-6583-4bd3-85f2-fe9e3729cd33" providerId="ADAL" clId="{64CFF436-D662-437A-9B6E-BDB85DF8B6A3}" dt="2024-12-01T23:39:53.794" v="516"/>
          <ac:spMkLst>
            <pc:docMk/>
            <pc:sldMk cId="3019857938" sldId="729"/>
            <ac:spMk id="7" creationId="{FA7A6ACC-8BEB-4C8E-8F75-A510025120CC}"/>
          </ac:spMkLst>
        </pc:spChg>
        <pc:spChg chg="add mod">
          <ac:chgData name="Beatriz Sousa Santos" userId="6d2f969a-6583-4bd3-85f2-fe9e3729cd33" providerId="ADAL" clId="{64CFF436-D662-437A-9B6E-BDB85DF8B6A3}" dt="2024-12-01T23:40:41.980" v="544" actId="20577"/>
          <ac:spMkLst>
            <pc:docMk/>
            <pc:sldMk cId="3019857938" sldId="729"/>
            <ac:spMk id="9" creationId="{D058DD43-A42E-44F6-B419-1785F69584DD}"/>
          </ac:spMkLst>
        </pc:spChg>
        <pc:cxnChg chg="mod">
          <ac:chgData name="Beatriz Sousa Santos" userId="6d2f969a-6583-4bd3-85f2-fe9e3729cd33" providerId="ADAL" clId="{64CFF436-D662-437A-9B6E-BDB85DF8B6A3}" dt="2024-12-01T23:41:11.585" v="552" actId="1036"/>
          <ac:cxnSpMkLst>
            <pc:docMk/>
            <pc:sldMk cId="3019857938" sldId="729"/>
            <ac:cxnSpMk id="8" creationId="{00000000-0000-0000-0000-000000000000}"/>
          </ac:cxnSpMkLst>
        </pc:cxnChg>
      </pc:sldChg>
      <pc:sldChg chg="modSp">
        <pc:chgData name="Beatriz Sousa Santos" userId="6d2f969a-6583-4bd3-85f2-fe9e3729cd33" providerId="ADAL" clId="{64CFF436-D662-437A-9B6E-BDB85DF8B6A3}" dt="2024-12-08T21:37:02.437" v="647" actId="1076"/>
        <pc:sldMkLst>
          <pc:docMk/>
          <pc:sldMk cId="467713899" sldId="731"/>
        </pc:sldMkLst>
        <pc:cxnChg chg="mod">
          <ac:chgData name="Beatriz Sousa Santos" userId="6d2f969a-6583-4bd3-85f2-fe9e3729cd33" providerId="ADAL" clId="{64CFF436-D662-437A-9B6E-BDB85DF8B6A3}" dt="2024-12-08T21:37:02.437" v="647" actId="1076"/>
          <ac:cxnSpMkLst>
            <pc:docMk/>
            <pc:sldMk cId="467713899" sldId="731"/>
            <ac:cxnSpMk id="8" creationId="{00000000-0000-0000-0000-000000000000}"/>
          </ac:cxnSpMkLst>
        </pc:cxnChg>
      </pc:sldChg>
      <pc:sldChg chg="modNotesTx">
        <pc:chgData name="Beatriz Sousa Santos" userId="6d2f969a-6583-4bd3-85f2-fe9e3729cd33" providerId="ADAL" clId="{64CFF436-D662-437A-9B6E-BDB85DF8B6A3}" dt="2024-12-08T21:35:31.016" v="643" actId="20577"/>
        <pc:sldMkLst>
          <pc:docMk/>
          <pc:sldMk cId="1240579932" sldId="735"/>
        </pc:sldMkLst>
      </pc:sldChg>
      <pc:sldChg chg="modSp">
        <pc:chgData name="Beatriz Sousa Santos" userId="6d2f969a-6583-4bd3-85f2-fe9e3729cd33" providerId="ADAL" clId="{64CFF436-D662-437A-9B6E-BDB85DF8B6A3}" dt="2024-12-08T21:39:16.974" v="664" actId="1035"/>
        <pc:sldMkLst>
          <pc:docMk/>
          <pc:sldMk cId="827489249" sldId="759"/>
        </pc:sldMkLst>
        <pc:picChg chg="mod">
          <ac:chgData name="Beatriz Sousa Santos" userId="6d2f969a-6583-4bd3-85f2-fe9e3729cd33" providerId="ADAL" clId="{64CFF436-D662-437A-9B6E-BDB85DF8B6A3}" dt="2024-12-08T21:38:47.040" v="654" actId="14100"/>
          <ac:picMkLst>
            <pc:docMk/>
            <pc:sldMk cId="827489249" sldId="759"/>
            <ac:picMk id="48130" creationId="{00000000-0000-0000-0000-000000000000}"/>
          </ac:picMkLst>
        </pc:picChg>
        <pc:picChg chg="mod ord">
          <ac:chgData name="Beatriz Sousa Santos" userId="6d2f969a-6583-4bd3-85f2-fe9e3729cd33" providerId="ADAL" clId="{64CFF436-D662-437A-9B6E-BDB85DF8B6A3}" dt="2024-12-08T21:39:16.974" v="664" actId="1035"/>
          <ac:picMkLst>
            <pc:docMk/>
            <pc:sldMk cId="827489249" sldId="759"/>
            <ac:picMk id="48131" creationId="{00000000-0000-0000-0000-000000000000}"/>
          </ac:picMkLst>
        </pc:picChg>
        <pc:picChg chg="mod">
          <ac:chgData name="Beatriz Sousa Santos" userId="6d2f969a-6583-4bd3-85f2-fe9e3729cd33" providerId="ADAL" clId="{64CFF436-D662-437A-9B6E-BDB85DF8B6A3}" dt="2024-12-08T21:38:19.339" v="650" actId="1076"/>
          <ac:picMkLst>
            <pc:docMk/>
            <pc:sldMk cId="827489249" sldId="759"/>
            <ac:picMk id="48132" creationId="{00000000-0000-0000-0000-000000000000}"/>
          </ac:picMkLst>
        </pc:picChg>
      </pc:sldChg>
      <pc:sldChg chg="add">
        <pc:chgData name="Beatriz Sousa Santos" userId="6d2f969a-6583-4bd3-85f2-fe9e3729cd33" providerId="ADAL" clId="{64CFF436-D662-437A-9B6E-BDB85DF8B6A3}" dt="2024-12-01T23:08:20.010" v="4"/>
        <pc:sldMkLst>
          <pc:docMk/>
          <pc:sldMk cId="2528433998" sldId="762"/>
        </pc:sldMkLst>
      </pc:sldChg>
      <pc:sldChg chg="addSp delSp modSp add">
        <pc:chgData name="Beatriz Sousa Santos" userId="6d2f969a-6583-4bd3-85f2-fe9e3729cd33" providerId="ADAL" clId="{64CFF436-D662-437A-9B6E-BDB85DF8B6A3}" dt="2024-12-09T10:10:11.404" v="854" actId="20577"/>
        <pc:sldMkLst>
          <pc:docMk/>
          <pc:sldMk cId="4026367164" sldId="763"/>
        </pc:sldMkLst>
        <pc:spChg chg="del">
          <ac:chgData name="Beatriz Sousa Santos" userId="6d2f969a-6583-4bd3-85f2-fe9e3729cd33" providerId="ADAL" clId="{64CFF436-D662-437A-9B6E-BDB85DF8B6A3}" dt="2024-12-09T10:04:31.706" v="684" actId="478"/>
          <ac:spMkLst>
            <pc:docMk/>
            <pc:sldMk cId="4026367164" sldId="763"/>
            <ac:spMk id="2" creationId="{42FCB9F9-D972-428E-AFC7-60CEC9CD905C}"/>
          </ac:spMkLst>
        </pc:spChg>
        <pc:spChg chg="del">
          <ac:chgData name="Beatriz Sousa Santos" userId="6d2f969a-6583-4bd3-85f2-fe9e3729cd33" providerId="ADAL" clId="{64CFF436-D662-437A-9B6E-BDB85DF8B6A3}" dt="2024-12-09T10:04:27.766" v="683" actId="478"/>
          <ac:spMkLst>
            <pc:docMk/>
            <pc:sldMk cId="4026367164" sldId="763"/>
            <ac:spMk id="3" creationId="{B85195D6-CB4D-408D-8CEE-2570A02A7589}"/>
          </ac:spMkLst>
        </pc:spChg>
        <pc:spChg chg="add mod">
          <ac:chgData name="Beatriz Sousa Santos" userId="6d2f969a-6583-4bd3-85f2-fe9e3729cd33" providerId="ADAL" clId="{64CFF436-D662-437A-9B6E-BDB85DF8B6A3}" dt="2024-12-09T10:10:11.404" v="854" actId="20577"/>
          <ac:spMkLst>
            <pc:docMk/>
            <pc:sldMk cId="4026367164" sldId="763"/>
            <ac:spMk id="5" creationId="{961BBC06-8DD1-4CD5-BDE9-FF0DEF4F892D}"/>
          </ac:spMkLst>
        </pc:spChg>
        <pc:spChg chg="add mod">
          <ac:chgData name="Beatriz Sousa Santos" userId="6d2f969a-6583-4bd3-85f2-fe9e3729cd33" providerId="ADAL" clId="{64CFF436-D662-437A-9B6E-BDB85DF8B6A3}" dt="2024-12-09T10:08:41.353" v="803" actId="1076"/>
          <ac:spMkLst>
            <pc:docMk/>
            <pc:sldMk cId="4026367164" sldId="763"/>
            <ac:spMk id="6" creationId="{9A046D63-9ECC-4F35-97C7-9BCE98ED0E86}"/>
          </ac:spMkLst>
        </pc:spChg>
        <pc:picChg chg="add mod">
          <ac:chgData name="Beatriz Sousa Santos" userId="6d2f969a-6583-4bd3-85f2-fe9e3729cd33" providerId="ADAL" clId="{64CFF436-D662-437A-9B6E-BDB85DF8B6A3}" dt="2024-12-09T10:08:49.405" v="805" actId="1076"/>
          <ac:picMkLst>
            <pc:docMk/>
            <pc:sldMk cId="4026367164" sldId="763"/>
            <ac:picMk id="4" creationId="{4AD3A367-93B8-4C45-A210-D02EF55B8CFD}"/>
          </ac:picMkLst>
        </pc:picChg>
      </pc:sldChg>
    </pc:docChg>
  </pc:docChgLst>
  <pc:docChgLst>
    <pc:chgData name="Beatriz Sousa Santos" userId="6d2f969a-6583-4bd3-85f2-fe9e3729cd33" providerId="ADAL" clId="{791DD913-6109-4D75-89F0-2FB83D580B2B}"/>
    <pc:docChg chg="modSld">
      <pc:chgData name="Beatriz Sousa Santos" userId="6d2f969a-6583-4bd3-85f2-fe9e3729cd33" providerId="ADAL" clId="{791DD913-6109-4D75-89F0-2FB83D580B2B}" dt="2024-11-12T21:55:20.668" v="1" actId="20577"/>
      <pc:docMkLst>
        <pc:docMk/>
      </pc:docMkLst>
      <pc:sldChg chg="modSp">
        <pc:chgData name="Beatriz Sousa Santos" userId="6d2f969a-6583-4bd3-85f2-fe9e3729cd33" providerId="ADAL" clId="{791DD913-6109-4D75-89F0-2FB83D580B2B}" dt="2024-11-12T21:55:20.668" v="1" actId="20577"/>
        <pc:sldMkLst>
          <pc:docMk/>
          <pc:sldMk cId="2383988805" sldId="704"/>
        </pc:sldMkLst>
        <pc:spChg chg="mod">
          <ac:chgData name="Beatriz Sousa Santos" userId="6d2f969a-6583-4bd3-85f2-fe9e3729cd33" providerId="ADAL" clId="{791DD913-6109-4D75-89F0-2FB83D580B2B}" dt="2024-11-12T21:55:20.668" v="1" actId="20577"/>
          <ac:spMkLst>
            <pc:docMk/>
            <pc:sldMk cId="2383988805" sldId="704"/>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09-28T00:28:51.177" idx="12">
    <p:pos x="10" y="10"/>
    <p:text>Three.js allows the creation of GPU-accelerated 3D animations using the JavaScript language as part of a website without relying on proprietary browser plugins.[3][4] This is possible thanks to the advent of WebGL.[5]
High-level libraries such as Three.js or GLGE, SceneJS, PhiloGL or a number of other libraries make it possible to author complex 3D computer animations that display in the browser without the effort required for a traditional standalone application or a plugin</p:text>
  </p:cm>
  <p:cm authorId="1" dt="2019-12-02T00:05:18.216" idx="13">
    <p:pos x="146" y="146"/>
    <p:text>Wikipedia
Three.js was first released by Ricardo Cabello to GitHub in April 2010.[2] The origins of the library can be traced back to his involvement with the demoscene in the early 2000s. The code was first developed in ActionScript, then in 2009 ported to JavaScript. In Cabello's mind, the two strong points for the transfer to JavaScript were not having to compile the code before each run and platform independence. With the advent of WebGL, Paul Brunt was able to add the renderer for this quite easily as Three.js was designed with the rendering code as a module rather than in the core itself.[7] Cabello's contributions include API design, CanvasRenderer, SVGRenderer and being responsible for merging the commits by the various contributors into the project.</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9-28T00:28:51.177" idx="26">
    <p:pos x="10" y="10"/>
    <p:text>Three.js allows the creation of GPU-accelerated 3D animations using the JavaScript language as part of a website without relying on proprietary browser plugins.[3][4] This is possible thanks to the advent of WebGL.[5]
High-level libraries such as Three.js or GLGE, SceneJS, PhiloGL or a number of other libraries make it possible to author complex 3D computer animations that display in the browser without the effort required for a traditional standalone application or a plugin</p:text>
  </p:cm>
  <p:cm authorId="1" dt="2019-12-02T00:05:18.216" idx="27">
    <p:pos x="146" y="146"/>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01-30T22:53:53.672" idx="23">
    <p:pos x="4847" y="3207"/>
    <p:text>MeshPhongMaterial
A material for shiny surfaces with specular highlights.
The material uses a non-physically based Blinn-Phong model for calculating reflectance. Unlike the Lambertian model used in the MeshLambertMaterial this can simulate shiny surfaces with specular highlights (such as varnished wood).
Shading is calculated using a Phong shading model. This calculates shading per pixel (i.e. in the fragment shader, AKA pixel shader)	which gives more accurate results than the Gouraud model used by MeshLambertMaterial, at the cost of some performance. The MeshStandardMaterial and MeshPhysicalMaterial also use this shading model.
Performance will generally be greater when using this material over the	MeshStandardMaterial or MeshPhysicalMaterial, at the cost of some graphical accuracy.</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9906" name="Rectangle 2"/>
          <p:cNvSpPr>
            <a:spLocks noGrp="1" noChangeArrowheads="1"/>
          </p:cNvSpPr>
          <p:nvPr>
            <p:ph type="hdr" sz="quarter"/>
          </p:nvPr>
        </p:nvSpPr>
        <p:spPr bwMode="auto">
          <a:xfrm>
            <a:off x="0" y="0"/>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75" tIns="49538" rIns="99075" bIns="49538" numCol="1" anchor="t" anchorCtr="0" compatLnSpc="1">
            <a:prstTxWarp prst="textNoShape">
              <a:avLst/>
            </a:prstTxWarp>
          </a:bodyPr>
          <a:lstStyle>
            <a:lvl1pPr>
              <a:defRPr sz="1300"/>
            </a:lvl1pPr>
          </a:lstStyle>
          <a:p>
            <a:pPr>
              <a:defRPr/>
            </a:pPr>
            <a:endParaRPr lang="en-US" altLang="pt-PT"/>
          </a:p>
        </p:txBody>
      </p:sp>
      <p:sp>
        <p:nvSpPr>
          <p:cNvPr id="379907" name="Rectangle 3"/>
          <p:cNvSpPr>
            <a:spLocks noGrp="1" noChangeArrowheads="1"/>
          </p:cNvSpPr>
          <p:nvPr>
            <p:ph type="dt" sz="quarter" idx="1"/>
          </p:nvPr>
        </p:nvSpPr>
        <p:spPr bwMode="auto">
          <a:xfrm>
            <a:off x="4023992" y="0"/>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75" tIns="49538" rIns="99075" bIns="49538" numCol="1" anchor="t" anchorCtr="0" compatLnSpc="1">
            <a:prstTxWarp prst="textNoShape">
              <a:avLst/>
            </a:prstTxWarp>
          </a:bodyPr>
          <a:lstStyle>
            <a:lvl1pPr algn="r">
              <a:defRPr sz="1300"/>
            </a:lvl1pPr>
          </a:lstStyle>
          <a:p>
            <a:pPr>
              <a:defRPr/>
            </a:pPr>
            <a:endParaRPr lang="en-US" altLang="pt-PT"/>
          </a:p>
        </p:txBody>
      </p:sp>
      <p:sp>
        <p:nvSpPr>
          <p:cNvPr id="379908" name="Rectangle 4"/>
          <p:cNvSpPr>
            <a:spLocks noGrp="1" noChangeArrowheads="1"/>
          </p:cNvSpPr>
          <p:nvPr>
            <p:ph type="ftr" sz="quarter" idx="2"/>
          </p:nvPr>
        </p:nvSpPr>
        <p:spPr bwMode="auto">
          <a:xfrm>
            <a:off x="0" y="9721106"/>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75" tIns="49538" rIns="99075" bIns="49538" numCol="1" anchor="b" anchorCtr="0" compatLnSpc="1">
            <a:prstTxWarp prst="textNoShape">
              <a:avLst/>
            </a:prstTxWarp>
          </a:bodyPr>
          <a:lstStyle>
            <a:lvl1pPr>
              <a:defRPr sz="1300"/>
            </a:lvl1pPr>
          </a:lstStyle>
          <a:p>
            <a:pPr>
              <a:defRPr/>
            </a:pPr>
            <a:endParaRPr lang="en-US" altLang="pt-PT"/>
          </a:p>
        </p:txBody>
      </p:sp>
      <p:sp>
        <p:nvSpPr>
          <p:cNvPr id="379909" name="Rectangle 5"/>
          <p:cNvSpPr>
            <a:spLocks noGrp="1" noChangeArrowheads="1"/>
          </p:cNvSpPr>
          <p:nvPr>
            <p:ph type="sldNum" sz="quarter" idx="3"/>
          </p:nvPr>
        </p:nvSpPr>
        <p:spPr bwMode="auto">
          <a:xfrm>
            <a:off x="4023992" y="9721106"/>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75" tIns="49538" rIns="99075" bIns="49538" numCol="1" anchor="b" anchorCtr="0" compatLnSpc="1">
            <a:prstTxWarp prst="textNoShape">
              <a:avLst/>
            </a:prstTxWarp>
          </a:bodyPr>
          <a:lstStyle>
            <a:lvl1pPr algn="r">
              <a:defRPr sz="1300"/>
            </a:lvl1pPr>
          </a:lstStyle>
          <a:p>
            <a:pPr>
              <a:defRPr/>
            </a:pPr>
            <a:fld id="{7B1AD7E9-230A-42F6-9FBE-4830E8B5FFAA}" type="slidenum">
              <a:rPr lang="en-US" altLang="pt-PT"/>
              <a:pPr>
                <a:defRPr/>
              </a:pPr>
              <a:t>‹#›</a:t>
            </a:fld>
            <a:endParaRPr lang="en-US" altLang="pt-PT"/>
          </a:p>
        </p:txBody>
      </p:sp>
    </p:spTree>
    <p:extLst>
      <p:ext uri="{BB962C8B-B14F-4D97-AF65-F5344CB8AC3E}">
        <p14:creationId xmlns:p14="http://schemas.microsoft.com/office/powerpoint/2010/main" val="32764760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bwMode="auto">
          <a:xfrm>
            <a:off x="0" y="0"/>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75" tIns="49538" rIns="99075" bIns="49538" numCol="1" anchor="t" anchorCtr="0" compatLnSpc="1">
            <a:prstTxWarp prst="textNoShape">
              <a:avLst/>
            </a:prstTxWarp>
          </a:bodyPr>
          <a:lstStyle>
            <a:lvl1pPr>
              <a:defRPr sz="1300"/>
            </a:lvl1pPr>
          </a:lstStyle>
          <a:p>
            <a:pPr>
              <a:defRPr/>
            </a:pPr>
            <a:endParaRPr lang="pt-PT" altLang="pt-PT"/>
          </a:p>
        </p:txBody>
      </p:sp>
      <p:sp>
        <p:nvSpPr>
          <p:cNvPr id="102403" name="Rectangle 3"/>
          <p:cNvSpPr>
            <a:spLocks noGrp="1" noChangeArrowheads="1"/>
          </p:cNvSpPr>
          <p:nvPr>
            <p:ph type="dt" idx="1"/>
          </p:nvPr>
        </p:nvSpPr>
        <p:spPr bwMode="auto">
          <a:xfrm>
            <a:off x="4023992" y="0"/>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75" tIns="49538" rIns="99075" bIns="49538" numCol="1" anchor="t" anchorCtr="0" compatLnSpc="1">
            <a:prstTxWarp prst="textNoShape">
              <a:avLst/>
            </a:prstTxWarp>
          </a:bodyPr>
          <a:lstStyle>
            <a:lvl1pPr algn="r">
              <a:defRPr sz="1300"/>
            </a:lvl1pPr>
          </a:lstStyle>
          <a:p>
            <a:pPr>
              <a:defRPr/>
            </a:pPr>
            <a:endParaRPr lang="pt-PT" altLang="pt-PT"/>
          </a:p>
        </p:txBody>
      </p:sp>
      <p:sp>
        <p:nvSpPr>
          <p:cNvPr id="179204" name="Rectangle 4"/>
          <p:cNvSpPr>
            <a:spLocks noGrp="1" noRot="1" noChangeAspect="1" noChangeArrowheads="1" noTextEdit="1"/>
          </p:cNvSpPr>
          <p:nvPr>
            <p:ph type="sldImg" idx="2"/>
          </p:nvPr>
        </p:nvSpPr>
        <p:spPr bwMode="auto">
          <a:xfrm>
            <a:off x="995363" y="768350"/>
            <a:ext cx="5113337"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05" name="Rectangle 5"/>
          <p:cNvSpPr>
            <a:spLocks noGrp="1" noChangeArrowheads="1"/>
          </p:cNvSpPr>
          <p:nvPr>
            <p:ph type="body" sz="quarter" idx="3"/>
          </p:nvPr>
        </p:nvSpPr>
        <p:spPr bwMode="auto">
          <a:xfrm>
            <a:off x="710407" y="4861441"/>
            <a:ext cx="5683250" cy="460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75" tIns="49538" rIns="99075" bIns="49538" numCol="1" anchor="t" anchorCtr="0" compatLnSpc="1">
            <a:prstTxWarp prst="textNoShape">
              <a:avLst/>
            </a:prstTxWarp>
          </a:bodyPr>
          <a:lstStyle/>
          <a:p>
            <a:pPr lvl="0"/>
            <a:r>
              <a:rPr lang="pt-PT" altLang="pt-PT" noProof="0" dirty="0"/>
              <a:t>Clique para editar os estilos de texto do modelo global</a:t>
            </a:r>
          </a:p>
          <a:p>
            <a:pPr lvl="1"/>
            <a:r>
              <a:rPr lang="pt-PT" altLang="pt-PT" noProof="0" dirty="0"/>
              <a:t>Segundo nível</a:t>
            </a:r>
          </a:p>
          <a:p>
            <a:pPr lvl="2"/>
            <a:r>
              <a:rPr lang="pt-PT" altLang="pt-PT" noProof="0" dirty="0"/>
              <a:t>Terceiro nível</a:t>
            </a:r>
          </a:p>
          <a:p>
            <a:pPr lvl="3"/>
            <a:r>
              <a:rPr lang="pt-PT" altLang="pt-PT" noProof="0" dirty="0"/>
              <a:t>Quarto nível</a:t>
            </a:r>
          </a:p>
          <a:p>
            <a:pPr lvl="4"/>
            <a:r>
              <a:rPr lang="pt-PT" altLang="pt-PT" noProof="0" dirty="0"/>
              <a:t>Quinto nível</a:t>
            </a:r>
          </a:p>
        </p:txBody>
      </p:sp>
      <p:sp>
        <p:nvSpPr>
          <p:cNvPr id="102406" name="Rectangle 6"/>
          <p:cNvSpPr>
            <a:spLocks noGrp="1" noChangeArrowheads="1"/>
          </p:cNvSpPr>
          <p:nvPr>
            <p:ph type="ftr" sz="quarter" idx="4"/>
          </p:nvPr>
        </p:nvSpPr>
        <p:spPr bwMode="auto">
          <a:xfrm>
            <a:off x="0" y="9721106"/>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75" tIns="49538" rIns="99075" bIns="49538" numCol="1" anchor="b" anchorCtr="0" compatLnSpc="1">
            <a:prstTxWarp prst="textNoShape">
              <a:avLst/>
            </a:prstTxWarp>
          </a:bodyPr>
          <a:lstStyle>
            <a:lvl1pPr>
              <a:defRPr sz="1300"/>
            </a:lvl1pPr>
          </a:lstStyle>
          <a:p>
            <a:pPr>
              <a:defRPr/>
            </a:pPr>
            <a:endParaRPr lang="pt-PT" altLang="pt-PT"/>
          </a:p>
        </p:txBody>
      </p:sp>
      <p:sp>
        <p:nvSpPr>
          <p:cNvPr id="102407" name="Rectangle 7"/>
          <p:cNvSpPr>
            <a:spLocks noGrp="1" noChangeArrowheads="1"/>
          </p:cNvSpPr>
          <p:nvPr>
            <p:ph type="sldNum" sz="quarter" idx="5"/>
          </p:nvPr>
        </p:nvSpPr>
        <p:spPr bwMode="auto">
          <a:xfrm>
            <a:off x="4023992" y="9721106"/>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75" tIns="49538" rIns="99075" bIns="49538" numCol="1" anchor="b" anchorCtr="0" compatLnSpc="1">
            <a:prstTxWarp prst="textNoShape">
              <a:avLst/>
            </a:prstTxWarp>
          </a:bodyPr>
          <a:lstStyle>
            <a:lvl1pPr algn="r">
              <a:defRPr sz="1300"/>
            </a:lvl1pPr>
          </a:lstStyle>
          <a:p>
            <a:pPr>
              <a:defRPr/>
            </a:pPr>
            <a:fld id="{E57C1A6A-F047-415E-8563-1EC0693D44A7}" type="slidenum">
              <a:rPr lang="pt-PT" altLang="pt-PT"/>
              <a:pPr>
                <a:defRPr/>
              </a:pPr>
              <a:t>‹#›</a:t>
            </a:fld>
            <a:endParaRPr lang="pt-PT" altLang="pt-PT"/>
          </a:p>
        </p:txBody>
      </p:sp>
    </p:spTree>
    <p:extLst>
      <p:ext uri="{BB962C8B-B14F-4D97-AF65-F5344CB8AC3E}">
        <p14:creationId xmlns:p14="http://schemas.microsoft.com/office/powerpoint/2010/main" val="31795835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50" kern="1200">
        <a:solidFill>
          <a:schemeClr val="tx1"/>
        </a:solidFill>
        <a:latin typeface="Arial" charset="0"/>
        <a:ea typeface="+mn-ea"/>
        <a:cs typeface="+mn-cs"/>
      </a:defRPr>
    </a:lvl1pPr>
    <a:lvl2pPr marL="457200" algn="l" rtl="0" eaLnBrk="0" fontAlgn="base" hangingPunct="0">
      <a:spcBef>
        <a:spcPct val="30000"/>
      </a:spcBef>
      <a:spcAft>
        <a:spcPct val="0"/>
      </a:spcAft>
      <a:defRPr sz="1050" kern="1200">
        <a:solidFill>
          <a:schemeClr val="tx1"/>
        </a:solidFill>
        <a:latin typeface="Arial" charset="0"/>
        <a:ea typeface="+mn-ea"/>
        <a:cs typeface="+mn-cs"/>
      </a:defRPr>
    </a:lvl2pPr>
    <a:lvl3pPr marL="914400" algn="l" rtl="0" eaLnBrk="0" fontAlgn="base" hangingPunct="0">
      <a:spcBef>
        <a:spcPct val="30000"/>
      </a:spcBef>
      <a:spcAft>
        <a:spcPct val="0"/>
      </a:spcAft>
      <a:defRPr sz="1050" kern="1200">
        <a:solidFill>
          <a:schemeClr val="tx1"/>
        </a:solidFill>
        <a:latin typeface="Arial" charset="0"/>
        <a:ea typeface="+mn-ea"/>
        <a:cs typeface="+mn-cs"/>
      </a:defRPr>
    </a:lvl3pPr>
    <a:lvl4pPr marL="1371600" algn="l" rtl="0" eaLnBrk="0" fontAlgn="base" hangingPunct="0">
      <a:spcBef>
        <a:spcPct val="30000"/>
      </a:spcBef>
      <a:spcAft>
        <a:spcPct val="0"/>
      </a:spcAft>
      <a:defRPr sz="1050" kern="1200">
        <a:solidFill>
          <a:schemeClr val="tx1"/>
        </a:solidFill>
        <a:latin typeface="Arial" charset="0"/>
        <a:ea typeface="+mn-ea"/>
        <a:cs typeface="+mn-cs"/>
      </a:defRPr>
    </a:lvl4pPr>
    <a:lvl5pPr marL="1828800" algn="l" rtl="0" eaLnBrk="0" fontAlgn="base" hangingPunct="0">
      <a:spcBef>
        <a:spcPct val="30000"/>
      </a:spcBef>
      <a:spcAft>
        <a:spcPct val="0"/>
      </a:spcAft>
      <a:defRPr sz="105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vivadifferences.com/difference-between-parallel-and-perspective-projection-in-computer-graphic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WebGL" TargetMode="External"/><Relationship Id="rId3" Type="http://schemas.openxmlformats.org/officeDocument/2006/relationships/hyperlink" Target="https://en.wikipedia.org/wiki/Cross-browser" TargetMode="External"/><Relationship Id="rId7" Type="http://schemas.openxmlformats.org/officeDocument/2006/relationships/hyperlink" Target="https://en.wikipedia.org/wiki/Web_browser"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3D_computer_graphics" TargetMode="External"/><Relationship Id="rId5" Type="http://schemas.openxmlformats.org/officeDocument/2006/relationships/hyperlink" Target="https://en.wikipedia.org/wiki/Application_programming_interface" TargetMode="External"/><Relationship Id="rId4" Type="http://schemas.openxmlformats.org/officeDocument/2006/relationships/hyperlink" Target="https://en.wikipedia.org/wiki/JavaScript_library" TargetMode="External"/><Relationship Id="rId9" Type="http://schemas.openxmlformats.org/officeDocument/2006/relationships/hyperlink" Target="https://en.wikipedia.org/wiki/GitHub"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itware.com/courses/vtk-beginner-cours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cs.utah.edu/~csilva/courses/cs5630/lec02.pdf"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labri.fr/perso/nrougier/python-openg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57C1A6A-F047-415E-8563-1EC0693D44A7}" type="slidenum">
              <a:rPr lang="pt-PT" altLang="pt-PT" smtClean="0"/>
              <a:pPr>
                <a:defRPr/>
              </a:pPr>
              <a:t>1</a:t>
            </a:fld>
            <a:endParaRPr lang="pt-PT" altLang="pt-PT"/>
          </a:p>
        </p:txBody>
      </p:sp>
    </p:spTree>
    <p:extLst>
      <p:ext uri="{BB962C8B-B14F-4D97-AF65-F5344CB8AC3E}">
        <p14:creationId xmlns:p14="http://schemas.microsoft.com/office/powerpoint/2010/main" val="901290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16</a:t>
            </a:fld>
            <a:endParaRPr lang="pt-PT" altLang="pt-PT" dirty="0"/>
          </a:p>
        </p:txBody>
      </p:sp>
    </p:spTree>
    <p:extLst>
      <p:ext uri="{BB962C8B-B14F-4D97-AF65-F5344CB8AC3E}">
        <p14:creationId xmlns:p14="http://schemas.microsoft.com/office/powerpoint/2010/main" val="108644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900" b="0" dirty="0"/>
              <a:t>Começar aqui na TP3 a 9/12/2024</a:t>
            </a:r>
            <a:endParaRPr lang="en-US" sz="900" b="0" dirty="0"/>
          </a:p>
        </p:txBody>
      </p:sp>
      <p:sp>
        <p:nvSpPr>
          <p:cNvPr id="4" name="Slide Number Placeholder 3"/>
          <p:cNvSpPr>
            <a:spLocks noGrp="1"/>
          </p:cNvSpPr>
          <p:nvPr>
            <p:ph type="sldNum" sz="quarter" idx="5"/>
          </p:nvPr>
        </p:nvSpPr>
        <p:spPr/>
        <p:txBody>
          <a:bodyPr/>
          <a:lstStyle/>
          <a:p>
            <a:pPr>
              <a:defRPr/>
            </a:pPr>
            <a:fld id="{E57C1A6A-F047-415E-8563-1EC0693D44A7}" type="slidenum">
              <a:rPr lang="pt-PT" altLang="pt-PT" smtClean="0"/>
              <a:pPr>
                <a:defRPr/>
              </a:pPr>
              <a:t>26</a:t>
            </a:fld>
            <a:endParaRPr lang="pt-PT" altLang="pt-PT"/>
          </a:p>
        </p:txBody>
      </p:sp>
    </p:spTree>
    <p:extLst>
      <p:ext uri="{BB962C8B-B14F-4D97-AF65-F5344CB8AC3E}">
        <p14:creationId xmlns:p14="http://schemas.microsoft.com/office/powerpoint/2010/main" val="3921941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eaLnBrk="0" hangingPunct="0">
              <a:spcBef>
                <a:spcPct val="30000"/>
              </a:spcBef>
              <a:defRPr sz="1300">
                <a:solidFill>
                  <a:schemeClr val="tx1"/>
                </a:solidFill>
                <a:latin typeface="Arial" charset="0"/>
              </a:defRPr>
            </a:lvl1pPr>
            <a:lvl2pPr marL="804986" indent="-309610" eaLnBrk="0" hangingPunct="0">
              <a:spcBef>
                <a:spcPct val="30000"/>
              </a:spcBef>
              <a:defRPr sz="1300">
                <a:solidFill>
                  <a:schemeClr val="tx1"/>
                </a:solidFill>
                <a:latin typeface="Arial" charset="0"/>
              </a:defRPr>
            </a:lvl2pPr>
            <a:lvl3pPr marL="1238441" indent="-247688" eaLnBrk="0" hangingPunct="0">
              <a:spcBef>
                <a:spcPct val="30000"/>
              </a:spcBef>
              <a:defRPr sz="1300">
                <a:solidFill>
                  <a:schemeClr val="tx1"/>
                </a:solidFill>
                <a:latin typeface="Arial" charset="0"/>
              </a:defRPr>
            </a:lvl3pPr>
            <a:lvl4pPr marL="1733817" indent="-247688" eaLnBrk="0" hangingPunct="0">
              <a:spcBef>
                <a:spcPct val="30000"/>
              </a:spcBef>
              <a:defRPr sz="1300">
                <a:solidFill>
                  <a:schemeClr val="tx1"/>
                </a:solidFill>
                <a:latin typeface="Arial" charset="0"/>
              </a:defRPr>
            </a:lvl4pPr>
            <a:lvl5pPr marL="2229193" indent="-247688" eaLnBrk="0" hangingPunct="0">
              <a:spcBef>
                <a:spcPct val="30000"/>
              </a:spcBef>
              <a:defRPr sz="1300">
                <a:solidFill>
                  <a:schemeClr val="tx1"/>
                </a:solidFill>
                <a:latin typeface="Arial" charset="0"/>
              </a:defRPr>
            </a:lvl5pPr>
            <a:lvl6pPr marL="2724569" indent="-247688" eaLnBrk="0" fontAlgn="base" hangingPunct="0">
              <a:spcBef>
                <a:spcPct val="30000"/>
              </a:spcBef>
              <a:spcAft>
                <a:spcPct val="0"/>
              </a:spcAft>
              <a:defRPr sz="1300">
                <a:solidFill>
                  <a:schemeClr val="tx1"/>
                </a:solidFill>
                <a:latin typeface="Arial" charset="0"/>
              </a:defRPr>
            </a:lvl6pPr>
            <a:lvl7pPr marL="3219945" indent="-247688" eaLnBrk="0" fontAlgn="base" hangingPunct="0">
              <a:spcBef>
                <a:spcPct val="30000"/>
              </a:spcBef>
              <a:spcAft>
                <a:spcPct val="0"/>
              </a:spcAft>
              <a:defRPr sz="1300">
                <a:solidFill>
                  <a:schemeClr val="tx1"/>
                </a:solidFill>
                <a:latin typeface="Arial" charset="0"/>
              </a:defRPr>
            </a:lvl7pPr>
            <a:lvl8pPr marL="3715322" indent="-247688" eaLnBrk="0" fontAlgn="base" hangingPunct="0">
              <a:spcBef>
                <a:spcPct val="30000"/>
              </a:spcBef>
              <a:spcAft>
                <a:spcPct val="0"/>
              </a:spcAft>
              <a:defRPr sz="1300">
                <a:solidFill>
                  <a:schemeClr val="tx1"/>
                </a:solidFill>
                <a:latin typeface="Arial" charset="0"/>
              </a:defRPr>
            </a:lvl8pPr>
            <a:lvl9pPr marL="4210698" indent="-247688"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938257DA-805D-4E0A-8205-A38714D6D856}" type="slidenum">
              <a:rPr lang="pt-PT" altLang="pt-PT" smtClean="0"/>
              <a:pPr eaLnBrk="1" hangingPunct="1">
                <a:spcBef>
                  <a:spcPct val="0"/>
                </a:spcBef>
              </a:pPr>
              <a:t>29</a:t>
            </a:fld>
            <a:endParaRPr lang="pt-PT" altLang="pt-PT" dirty="0"/>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endParaRPr lang="en-US" altLang="pt-PT" dirty="0"/>
          </a:p>
        </p:txBody>
      </p:sp>
    </p:spTree>
    <p:extLst>
      <p:ext uri="{BB962C8B-B14F-4D97-AF65-F5344CB8AC3E}">
        <p14:creationId xmlns:p14="http://schemas.microsoft.com/office/powerpoint/2010/main" val="1250754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eaLnBrk="0" hangingPunct="0">
              <a:spcBef>
                <a:spcPct val="30000"/>
              </a:spcBef>
              <a:defRPr sz="1300">
                <a:solidFill>
                  <a:schemeClr val="tx1"/>
                </a:solidFill>
                <a:latin typeface="Arial" charset="0"/>
              </a:defRPr>
            </a:lvl1pPr>
            <a:lvl2pPr marL="804986" indent="-309610" eaLnBrk="0" hangingPunct="0">
              <a:spcBef>
                <a:spcPct val="30000"/>
              </a:spcBef>
              <a:defRPr sz="1300">
                <a:solidFill>
                  <a:schemeClr val="tx1"/>
                </a:solidFill>
                <a:latin typeface="Arial" charset="0"/>
              </a:defRPr>
            </a:lvl2pPr>
            <a:lvl3pPr marL="1238441" indent="-247688" eaLnBrk="0" hangingPunct="0">
              <a:spcBef>
                <a:spcPct val="30000"/>
              </a:spcBef>
              <a:defRPr sz="1300">
                <a:solidFill>
                  <a:schemeClr val="tx1"/>
                </a:solidFill>
                <a:latin typeface="Arial" charset="0"/>
              </a:defRPr>
            </a:lvl3pPr>
            <a:lvl4pPr marL="1733817" indent="-247688" eaLnBrk="0" hangingPunct="0">
              <a:spcBef>
                <a:spcPct val="30000"/>
              </a:spcBef>
              <a:defRPr sz="1300">
                <a:solidFill>
                  <a:schemeClr val="tx1"/>
                </a:solidFill>
                <a:latin typeface="Arial" charset="0"/>
              </a:defRPr>
            </a:lvl4pPr>
            <a:lvl5pPr marL="2229193" indent="-247688" eaLnBrk="0" hangingPunct="0">
              <a:spcBef>
                <a:spcPct val="30000"/>
              </a:spcBef>
              <a:defRPr sz="1300">
                <a:solidFill>
                  <a:schemeClr val="tx1"/>
                </a:solidFill>
                <a:latin typeface="Arial" charset="0"/>
              </a:defRPr>
            </a:lvl5pPr>
            <a:lvl6pPr marL="2724569" indent="-247688" eaLnBrk="0" fontAlgn="base" hangingPunct="0">
              <a:spcBef>
                <a:spcPct val="30000"/>
              </a:spcBef>
              <a:spcAft>
                <a:spcPct val="0"/>
              </a:spcAft>
              <a:defRPr sz="1300">
                <a:solidFill>
                  <a:schemeClr val="tx1"/>
                </a:solidFill>
                <a:latin typeface="Arial" charset="0"/>
              </a:defRPr>
            </a:lvl6pPr>
            <a:lvl7pPr marL="3219945" indent="-247688" eaLnBrk="0" fontAlgn="base" hangingPunct="0">
              <a:spcBef>
                <a:spcPct val="30000"/>
              </a:spcBef>
              <a:spcAft>
                <a:spcPct val="0"/>
              </a:spcAft>
              <a:defRPr sz="1300">
                <a:solidFill>
                  <a:schemeClr val="tx1"/>
                </a:solidFill>
                <a:latin typeface="Arial" charset="0"/>
              </a:defRPr>
            </a:lvl7pPr>
            <a:lvl8pPr marL="3715322" indent="-247688" eaLnBrk="0" fontAlgn="base" hangingPunct="0">
              <a:spcBef>
                <a:spcPct val="30000"/>
              </a:spcBef>
              <a:spcAft>
                <a:spcPct val="0"/>
              </a:spcAft>
              <a:defRPr sz="1300">
                <a:solidFill>
                  <a:schemeClr val="tx1"/>
                </a:solidFill>
                <a:latin typeface="Arial" charset="0"/>
              </a:defRPr>
            </a:lvl8pPr>
            <a:lvl9pPr marL="4210698" indent="-247688"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444DDF77-0CFE-4AA8-9E2D-19DF2A8D4D68}" type="slidenum">
              <a:rPr lang="pt-PT" altLang="pt-PT" smtClean="0"/>
              <a:pPr eaLnBrk="1" hangingPunct="1">
                <a:spcBef>
                  <a:spcPct val="0"/>
                </a:spcBef>
              </a:pPr>
              <a:t>31</a:t>
            </a:fld>
            <a:endParaRPr lang="pt-PT" altLang="pt-PT" dirty="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r>
              <a:rPr lang="pt-PT" altLang="pt-PT" dirty="0"/>
              <a:t>Fiquei aqui na TP2 a 2/Dez e na  TP1 a 4</a:t>
            </a:r>
            <a:endParaRPr lang="en-US" altLang="pt-PT" dirty="0"/>
          </a:p>
        </p:txBody>
      </p:sp>
    </p:spTree>
    <p:extLst>
      <p:ext uri="{BB962C8B-B14F-4D97-AF65-F5344CB8AC3E}">
        <p14:creationId xmlns:p14="http://schemas.microsoft.com/office/powerpoint/2010/main" val="228864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eaLnBrk="0" hangingPunct="0">
              <a:spcBef>
                <a:spcPct val="30000"/>
              </a:spcBef>
              <a:defRPr sz="1300">
                <a:solidFill>
                  <a:schemeClr val="tx1"/>
                </a:solidFill>
                <a:latin typeface="Arial" charset="0"/>
              </a:defRPr>
            </a:lvl1pPr>
            <a:lvl2pPr marL="804986" indent="-309610" eaLnBrk="0" hangingPunct="0">
              <a:spcBef>
                <a:spcPct val="30000"/>
              </a:spcBef>
              <a:defRPr sz="1300">
                <a:solidFill>
                  <a:schemeClr val="tx1"/>
                </a:solidFill>
                <a:latin typeface="Arial" charset="0"/>
              </a:defRPr>
            </a:lvl2pPr>
            <a:lvl3pPr marL="1238441" indent="-247688" eaLnBrk="0" hangingPunct="0">
              <a:spcBef>
                <a:spcPct val="30000"/>
              </a:spcBef>
              <a:defRPr sz="1300">
                <a:solidFill>
                  <a:schemeClr val="tx1"/>
                </a:solidFill>
                <a:latin typeface="Arial" charset="0"/>
              </a:defRPr>
            </a:lvl3pPr>
            <a:lvl4pPr marL="1733817" indent="-247688" eaLnBrk="0" hangingPunct="0">
              <a:spcBef>
                <a:spcPct val="30000"/>
              </a:spcBef>
              <a:defRPr sz="1300">
                <a:solidFill>
                  <a:schemeClr val="tx1"/>
                </a:solidFill>
                <a:latin typeface="Arial" charset="0"/>
              </a:defRPr>
            </a:lvl4pPr>
            <a:lvl5pPr marL="2229193" indent="-247688" eaLnBrk="0" hangingPunct="0">
              <a:spcBef>
                <a:spcPct val="30000"/>
              </a:spcBef>
              <a:defRPr sz="1300">
                <a:solidFill>
                  <a:schemeClr val="tx1"/>
                </a:solidFill>
                <a:latin typeface="Arial" charset="0"/>
              </a:defRPr>
            </a:lvl5pPr>
            <a:lvl6pPr marL="2724569" indent="-247688" eaLnBrk="0" fontAlgn="base" hangingPunct="0">
              <a:spcBef>
                <a:spcPct val="30000"/>
              </a:spcBef>
              <a:spcAft>
                <a:spcPct val="0"/>
              </a:spcAft>
              <a:defRPr sz="1300">
                <a:solidFill>
                  <a:schemeClr val="tx1"/>
                </a:solidFill>
                <a:latin typeface="Arial" charset="0"/>
              </a:defRPr>
            </a:lvl6pPr>
            <a:lvl7pPr marL="3219945" indent="-247688" eaLnBrk="0" fontAlgn="base" hangingPunct="0">
              <a:spcBef>
                <a:spcPct val="30000"/>
              </a:spcBef>
              <a:spcAft>
                <a:spcPct val="0"/>
              </a:spcAft>
              <a:defRPr sz="1300">
                <a:solidFill>
                  <a:schemeClr val="tx1"/>
                </a:solidFill>
                <a:latin typeface="Arial" charset="0"/>
              </a:defRPr>
            </a:lvl7pPr>
            <a:lvl8pPr marL="3715322" indent="-247688" eaLnBrk="0" fontAlgn="base" hangingPunct="0">
              <a:spcBef>
                <a:spcPct val="30000"/>
              </a:spcBef>
              <a:spcAft>
                <a:spcPct val="0"/>
              </a:spcAft>
              <a:defRPr sz="1300">
                <a:solidFill>
                  <a:schemeClr val="tx1"/>
                </a:solidFill>
                <a:latin typeface="Arial" charset="0"/>
              </a:defRPr>
            </a:lvl8pPr>
            <a:lvl9pPr marL="4210698" indent="-247688"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444DDF77-0CFE-4AA8-9E2D-19DF2A8D4D68}" type="slidenum">
              <a:rPr lang="pt-PT" altLang="pt-PT" smtClean="0"/>
              <a:pPr eaLnBrk="1" hangingPunct="1">
                <a:spcBef>
                  <a:spcPct val="0"/>
                </a:spcBef>
              </a:pPr>
              <a:t>32</a:t>
            </a:fld>
            <a:endParaRPr lang="pt-PT" altLang="pt-PT" dirty="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r>
              <a:rPr lang="en-US" altLang="pt-PT" dirty="0"/>
              <a:t>https://www.geeksforgeeks.org/window-to-viewport-transformation-in-computer-graphics-with-implementation/#:~:text=Window%20to%20Viewport%20Transformation%20is,are%20mapped%20to%20be%20displayed.</a:t>
            </a:r>
          </a:p>
        </p:txBody>
      </p:sp>
    </p:spTree>
    <p:extLst>
      <p:ext uri="{BB962C8B-B14F-4D97-AF65-F5344CB8AC3E}">
        <p14:creationId xmlns:p14="http://schemas.microsoft.com/office/powerpoint/2010/main" val="58474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eaLnBrk="0" hangingPunct="0">
              <a:spcBef>
                <a:spcPct val="30000"/>
              </a:spcBef>
              <a:defRPr sz="1300">
                <a:solidFill>
                  <a:schemeClr val="tx1"/>
                </a:solidFill>
                <a:latin typeface="Arial" charset="0"/>
              </a:defRPr>
            </a:lvl1pPr>
            <a:lvl2pPr marL="804986" indent="-309610" eaLnBrk="0" hangingPunct="0">
              <a:spcBef>
                <a:spcPct val="30000"/>
              </a:spcBef>
              <a:defRPr sz="1300">
                <a:solidFill>
                  <a:schemeClr val="tx1"/>
                </a:solidFill>
                <a:latin typeface="Arial" charset="0"/>
              </a:defRPr>
            </a:lvl2pPr>
            <a:lvl3pPr marL="1238441" indent="-247688" eaLnBrk="0" hangingPunct="0">
              <a:spcBef>
                <a:spcPct val="30000"/>
              </a:spcBef>
              <a:defRPr sz="1300">
                <a:solidFill>
                  <a:schemeClr val="tx1"/>
                </a:solidFill>
                <a:latin typeface="Arial" charset="0"/>
              </a:defRPr>
            </a:lvl3pPr>
            <a:lvl4pPr marL="1733817" indent="-247688" eaLnBrk="0" hangingPunct="0">
              <a:spcBef>
                <a:spcPct val="30000"/>
              </a:spcBef>
              <a:defRPr sz="1300">
                <a:solidFill>
                  <a:schemeClr val="tx1"/>
                </a:solidFill>
                <a:latin typeface="Arial" charset="0"/>
              </a:defRPr>
            </a:lvl4pPr>
            <a:lvl5pPr marL="2229193" indent="-247688" eaLnBrk="0" hangingPunct="0">
              <a:spcBef>
                <a:spcPct val="30000"/>
              </a:spcBef>
              <a:defRPr sz="1300">
                <a:solidFill>
                  <a:schemeClr val="tx1"/>
                </a:solidFill>
                <a:latin typeface="Arial" charset="0"/>
              </a:defRPr>
            </a:lvl5pPr>
            <a:lvl6pPr marL="2724569" indent="-247688" eaLnBrk="0" fontAlgn="base" hangingPunct="0">
              <a:spcBef>
                <a:spcPct val="30000"/>
              </a:spcBef>
              <a:spcAft>
                <a:spcPct val="0"/>
              </a:spcAft>
              <a:defRPr sz="1300">
                <a:solidFill>
                  <a:schemeClr val="tx1"/>
                </a:solidFill>
                <a:latin typeface="Arial" charset="0"/>
              </a:defRPr>
            </a:lvl6pPr>
            <a:lvl7pPr marL="3219945" indent="-247688" eaLnBrk="0" fontAlgn="base" hangingPunct="0">
              <a:spcBef>
                <a:spcPct val="30000"/>
              </a:spcBef>
              <a:spcAft>
                <a:spcPct val="0"/>
              </a:spcAft>
              <a:defRPr sz="1300">
                <a:solidFill>
                  <a:schemeClr val="tx1"/>
                </a:solidFill>
                <a:latin typeface="Arial" charset="0"/>
              </a:defRPr>
            </a:lvl7pPr>
            <a:lvl8pPr marL="3715322" indent="-247688" eaLnBrk="0" fontAlgn="base" hangingPunct="0">
              <a:spcBef>
                <a:spcPct val="30000"/>
              </a:spcBef>
              <a:spcAft>
                <a:spcPct val="0"/>
              </a:spcAft>
              <a:defRPr sz="1300">
                <a:solidFill>
                  <a:schemeClr val="tx1"/>
                </a:solidFill>
                <a:latin typeface="Arial" charset="0"/>
              </a:defRPr>
            </a:lvl8pPr>
            <a:lvl9pPr marL="4210698" indent="-247688"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444DDF77-0CFE-4AA8-9E2D-19DF2A8D4D68}" type="slidenum">
              <a:rPr lang="pt-PT" altLang="pt-PT" smtClean="0"/>
              <a:pPr eaLnBrk="1" hangingPunct="1">
                <a:spcBef>
                  <a:spcPct val="0"/>
                </a:spcBef>
              </a:pPr>
              <a:t>33</a:t>
            </a:fld>
            <a:endParaRPr lang="pt-PT" altLang="pt-PT" dirty="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endParaRPr lang="en-US" altLang="pt-PT" dirty="0"/>
          </a:p>
        </p:txBody>
      </p:sp>
    </p:spTree>
    <p:extLst>
      <p:ext uri="{BB962C8B-B14F-4D97-AF65-F5344CB8AC3E}">
        <p14:creationId xmlns:p14="http://schemas.microsoft.com/office/powerpoint/2010/main" val="340280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57C1A6A-F047-415E-8563-1EC0693D44A7}" type="slidenum">
              <a:rPr lang="pt-PT" altLang="pt-PT" smtClean="0"/>
              <a:pPr>
                <a:defRPr/>
              </a:pPr>
              <a:t>42</a:t>
            </a:fld>
            <a:endParaRPr lang="pt-PT" altLang="pt-PT"/>
          </a:p>
        </p:txBody>
      </p:sp>
    </p:spTree>
    <p:extLst>
      <p:ext uri="{BB962C8B-B14F-4D97-AF65-F5344CB8AC3E}">
        <p14:creationId xmlns:p14="http://schemas.microsoft.com/office/powerpoint/2010/main" val="2811342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Fiquei aqui na TP2 – 19/12/22</a:t>
            </a:r>
            <a:endParaRPr lang="en-US" dirty="0"/>
          </a:p>
        </p:txBody>
      </p:sp>
      <p:sp>
        <p:nvSpPr>
          <p:cNvPr id="4" name="Slide Number Placeholder 3"/>
          <p:cNvSpPr>
            <a:spLocks noGrp="1"/>
          </p:cNvSpPr>
          <p:nvPr>
            <p:ph type="sldNum" sz="quarter" idx="5"/>
          </p:nvPr>
        </p:nvSpPr>
        <p:spPr/>
        <p:txBody>
          <a:bodyPr/>
          <a:lstStyle/>
          <a:p>
            <a:pPr>
              <a:defRPr/>
            </a:pPr>
            <a:fld id="{E57C1A6A-F047-415E-8563-1EC0693D44A7}" type="slidenum">
              <a:rPr lang="pt-PT" altLang="pt-PT" smtClean="0"/>
              <a:pPr>
                <a:defRPr/>
              </a:pPr>
              <a:t>51</a:t>
            </a:fld>
            <a:endParaRPr lang="pt-PT" altLang="pt-PT"/>
          </a:p>
        </p:txBody>
      </p:sp>
    </p:spTree>
    <p:extLst>
      <p:ext uri="{BB962C8B-B14F-4D97-AF65-F5344CB8AC3E}">
        <p14:creationId xmlns:p14="http://schemas.microsoft.com/office/powerpoint/2010/main" val="966876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52</a:t>
            </a:fld>
            <a:endParaRPr lang="pt-PT" altLang="pt-PT" dirty="0"/>
          </a:p>
        </p:txBody>
      </p:sp>
    </p:spTree>
    <p:extLst>
      <p:ext uri="{BB962C8B-B14F-4D97-AF65-F5344CB8AC3E}">
        <p14:creationId xmlns:p14="http://schemas.microsoft.com/office/powerpoint/2010/main" val="294210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sz="1300" dirty="0"/>
              <a:t>Linear perspective is an approximate representation, generally on a flat surface, of an image as it is seen by the eye. The most characteristic features of linear perspective are that objects appear smaller as their distance from the observer increases, and that they are subject to </a:t>
            </a:r>
            <a:r>
              <a:rPr lang="en-US" sz="1300" i="1" dirty="0"/>
              <a:t>foreshortening</a:t>
            </a:r>
            <a:r>
              <a:rPr lang="en-US" sz="1300" dirty="0"/>
              <a:t>, meaning that an object's dimensions along the line of sight appear shorter than its dimensions across the line of sight. All objects will recede to points in the distance, usually along the horizon line, but also above and below the horizon line depending on the view used.</a:t>
            </a:r>
            <a:endParaRPr lang="en-US" dirty="0"/>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54</a:t>
            </a:fld>
            <a:endParaRPr lang="pt-PT" altLang="pt-PT" dirty="0"/>
          </a:p>
        </p:txBody>
      </p:sp>
    </p:spTree>
    <p:extLst>
      <p:ext uri="{BB962C8B-B14F-4D97-AF65-F5344CB8AC3E}">
        <p14:creationId xmlns:p14="http://schemas.microsoft.com/office/powerpoint/2010/main" val="319051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2</a:t>
            </a:fld>
            <a:endParaRPr lang="pt-PT" altLang="pt-PT" dirty="0"/>
          </a:p>
        </p:txBody>
      </p:sp>
    </p:spTree>
    <p:extLst>
      <p:ext uri="{BB962C8B-B14F-4D97-AF65-F5344CB8AC3E}">
        <p14:creationId xmlns:p14="http://schemas.microsoft.com/office/powerpoint/2010/main" val="1501701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hlinkClick r:id="rId3"/>
              </a:rPr>
              <a:t>https://vivadifferences.com/difference-between-parallel-and-perspective-projection-in-computer-graphics/</a:t>
            </a:r>
            <a:endParaRPr lang="en-US" dirty="0"/>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55</a:t>
            </a:fld>
            <a:endParaRPr lang="pt-PT" altLang="pt-PT" dirty="0"/>
          </a:p>
        </p:txBody>
      </p:sp>
    </p:spTree>
    <p:extLst>
      <p:ext uri="{BB962C8B-B14F-4D97-AF65-F5344CB8AC3E}">
        <p14:creationId xmlns:p14="http://schemas.microsoft.com/office/powerpoint/2010/main" val="20291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http://www.larsberg.net/#/christmasExperiment</a:t>
            </a:r>
          </a:p>
          <a:p>
            <a:pPr defTabSz="990752">
              <a:defRPr/>
            </a:pPr>
            <a:r>
              <a:rPr lang="en-US" sz="1300" dirty="0"/>
              <a:t>Three.js is a cross-browser JavaScript library and application programming interface used to create and display animated 3D computer graphics in a web browser using WebGL. The source code is hosted in a repository on GitHub</a:t>
            </a:r>
            <a:endParaRPr lang="en-US" dirty="0"/>
          </a:p>
          <a:p>
            <a:endParaRPr lang="en-US" dirty="0"/>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62</a:t>
            </a:fld>
            <a:endParaRPr lang="pt-PT" altLang="pt-PT" dirty="0"/>
          </a:p>
        </p:txBody>
      </p:sp>
    </p:spTree>
    <p:extLst>
      <p:ext uri="{BB962C8B-B14F-4D97-AF65-F5344CB8AC3E}">
        <p14:creationId xmlns:p14="http://schemas.microsoft.com/office/powerpoint/2010/main" val="2158494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sz="1300" dirty="0" err="1"/>
              <a:t>TThere</a:t>
            </a:r>
            <a:r>
              <a:rPr lang="en-US" sz="1300" dirty="0"/>
              <a:t> are a few different cameras in three.js. For now, let's use a </a:t>
            </a:r>
            <a:r>
              <a:rPr lang="en-US" sz="1300" b="1" dirty="0" err="1"/>
              <a:t>PerspectiveCamera</a:t>
            </a:r>
            <a:r>
              <a:rPr lang="en-US" sz="1300" dirty="0"/>
              <a:t>.</a:t>
            </a:r>
          </a:p>
          <a:p>
            <a:r>
              <a:rPr lang="en-US" sz="1300" dirty="0"/>
              <a:t>The first attribute is the </a:t>
            </a:r>
            <a:r>
              <a:rPr lang="en-US" sz="1300" b="1" dirty="0"/>
              <a:t>field of view</a:t>
            </a:r>
            <a:r>
              <a:rPr lang="en-US" sz="1300" dirty="0"/>
              <a:t>. FOV is the extent of the scene that is seen on the display at any given moment. The value is in degrees.</a:t>
            </a:r>
          </a:p>
          <a:p>
            <a:r>
              <a:rPr lang="en-US" sz="1300" dirty="0"/>
              <a:t>The second one is the </a:t>
            </a:r>
            <a:r>
              <a:rPr lang="en-US" sz="1300" b="1" dirty="0"/>
              <a:t>aspect ratio</a:t>
            </a:r>
            <a:r>
              <a:rPr lang="en-US" sz="1300" dirty="0"/>
              <a:t>. You almost always want to use the width of the element divided by the height, or you'll get the same result as when you play old movies on a widescreen TV - the image looks squished.</a:t>
            </a:r>
          </a:p>
          <a:p>
            <a:r>
              <a:rPr lang="en-US" sz="1300" dirty="0"/>
              <a:t>The next two attributes are the </a:t>
            </a:r>
            <a:r>
              <a:rPr lang="en-US" sz="1300" b="1" dirty="0"/>
              <a:t>near</a:t>
            </a:r>
            <a:r>
              <a:rPr lang="en-US" sz="1300" dirty="0"/>
              <a:t> and </a:t>
            </a:r>
            <a:r>
              <a:rPr lang="en-US" sz="1300" b="1" dirty="0"/>
              <a:t>far</a:t>
            </a:r>
            <a:r>
              <a:rPr lang="en-US" sz="1300" dirty="0"/>
              <a:t> clipping plane. What that means, is that objects further away from the camera than the value of </a:t>
            </a:r>
            <a:r>
              <a:rPr lang="en-US" sz="1300" b="1" dirty="0"/>
              <a:t>far</a:t>
            </a:r>
            <a:r>
              <a:rPr lang="en-US" sz="1300" dirty="0"/>
              <a:t> or closer than </a:t>
            </a:r>
            <a:r>
              <a:rPr lang="en-US" sz="1300" b="1" dirty="0"/>
              <a:t>near</a:t>
            </a:r>
            <a:r>
              <a:rPr lang="en-US" sz="1300" dirty="0"/>
              <a:t> won't be rendered. You don't have to worry about this now, but you may want to use other values in your apps to get better performance.</a:t>
            </a:r>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65</a:t>
            </a:fld>
            <a:endParaRPr lang="pt-PT" altLang="pt-PT" dirty="0"/>
          </a:p>
        </p:txBody>
      </p:sp>
    </p:spTree>
    <p:extLst>
      <p:ext uri="{BB962C8B-B14F-4D97-AF65-F5344CB8AC3E}">
        <p14:creationId xmlns:p14="http://schemas.microsoft.com/office/powerpoint/2010/main" val="763823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72</a:t>
            </a:fld>
            <a:endParaRPr lang="pt-PT" altLang="pt-PT"/>
          </a:p>
        </p:txBody>
      </p:sp>
    </p:spTree>
    <p:extLst>
      <p:ext uri="{BB962C8B-B14F-4D97-AF65-F5344CB8AC3E}">
        <p14:creationId xmlns:p14="http://schemas.microsoft.com/office/powerpoint/2010/main" val="1322005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3992" y="9721106"/>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075" tIns="49538" rIns="99075" bIns="49538"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8989BD3F-6B63-4C32-B145-53BFF87433B5}" type="slidenum">
              <a:rPr lang="pt-PT" altLang="pt-PT"/>
              <a:pPr algn="r" eaLnBrk="1" hangingPunct="1">
                <a:spcBef>
                  <a:spcPct val="0"/>
                </a:spcBef>
              </a:pPr>
              <a:t>3</a:t>
            </a:fld>
            <a:endParaRPr lang="pt-PT" altLang="pt-PT" dirty="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pPr eaLnBrk="1" hangingPunct="1"/>
            <a:endParaRPr lang="en-US" altLang="pt-PT"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3992" y="9721106"/>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075" tIns="49538" rIns="99075" bIns="49538"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40306407-F4F8-4A65-9454-5D6CF721AF8D}" type="slidenum">
              <a:rPr lang="pt-PT" altLang="pt-PT"/>
              <a:pPr algn="r" eaLnBrk="1" hangingPunct="1">
                <a:spcBef>
                  <a:spcPct val="0"/>
                </a:spcBef>
              </a:pPr>
              <a:t>4</a:t>
            </a:fld>
            <a:endParaRPr lang="pt-PT" altLang="pt-PT" dirty="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r>
              <a:rPr lang="en-US" sz="1300" dirty="0"/>
              <a:t>Three.js has a large number of primitives. Primitives are generally 3D shapes that are generated at runtime with a bunch of parameters.</a:t>
            </a:r>
            <a:endParaRPr lang="en-US" altLang="pt-PT"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eaLnBrk="0" hangingPunct="0">
              <a:spcBef>
                <a:spcPct val="30000"/>
              </a:spcBef>
              <a:defRPr sz="1300">
                <a:solidFill>
                  <a:schemeClr val="tx1"/>
                </a:solidFill>
                <a:latin typeface="Arial" charset="0"/>
              </a:defRPr>
            </a:lvl1pPr>
            <a:lvl2pPr marL="804986" indent="-309610" eaLnBrk="0" hangingPunct="0">
              <a:spcBef>
                <a:spcPct val="30000"/>
              </a:spcBef>
              <a:defRPr sz="1300">
                <a:solidFill>
                  <a:schemeClr val="tx1"/>
                </a:solidFill>
                <a:latin typeface="Arial" charset="0"/>
              </a:defRPr>
            </a:lvl2pPr>
            <a:lvl3pPr marL="1238441" indent="-247688" eaLnBrk="0" hangingPunct="0">
              <a:spcBef>
                <a:spcPct val="30000"/>
              </a:spcBef>
              <a:defRPr sz="1300">
                <a:solidFill>
                  <a:schemeClr val="tx1"/>
                </a:solidFill>
                <a:latin typeface="Arial" charset="0"/>
              </a:defRPr>
            </a:lvl3pPr>
            <a:lvl4pPr marL="1733817" indent="-247688" eaLnBrk="0" hangingPunct="0">
              <a:spcBef>
                <a:spcPct val="30000"/>
              </a:spcBef>
              <a:defRPr sz="1300">
                <a:solidFill>
                  <a:schemeClr val="tx1"/>
                </a:solidFill>
                <a:latin typeface="Arial" charset="0"/>
              </a:defRPr>
            </a:lvl4pPr>
            <a:lvl5pPr marL="2229193" indent="-247688" eaLnBrk="0" hangingPunct="0">
              <a:spcBef>
                <a:spcPct val="30000"/>
              </a:spcBef>
              <a:defRPr sz="1300">
                <a:solidFill>
                  <a:schemeClr val="tx1"/>
                </a:solidFill>
                <a:latin typeface="Arial" charset="0"/>
              </a:defRPr>
            </a:lvl5pPr>
            <a:lvl6pPr marL="2724569" indent="-247688" eaLnBrk="0" fontAlgn="base" hangingPunct="0">
              <a:spcBef>
                <a:spcPct val="30000"/>
              </a:spcBef>
              <a:spcAft>
                <a:spcPct val="0"/>
              </a:spcAft>
              <a:defRPr sz="1300">
                <a:solidFill>
                  <a:schemeClr val="tx1"/>
                </a:solidFill>
                <a:latin typeface="Arial" charset="0"/>
              </a:defRPr>
            </a:lvl6pPr>
            <a:lvl7pPr marL="3219945" indent="-247688" eaLnBrk="0" fontAlgn="base" hangingPunct="0">
              <a:spcBef>
                <a:spcPct val="30000"/>
              </a:spcBef>
              <a:spcAft>
                <a:spcPct val="0"/>
              </a:spcAft>
              <a:defRPr sz="1300">
                <a:solidFill>
                  <a:schemeClr val="tx1"/>
                </a:solidFill>
                <a:latin typeface="Arial" charset="0"/>
              </a:defRPr>
            </a:lvl7pPr>
            <a:lvl8pPr marL="3715322" indent="-247688" eaLnBrk="0" fontAlgn="base" hangingPunct="0">
              <a:spcBef>
                <a:spcPct val="30000"/>
              </a:spcBef>
              <a:spcAft>
                <a:spcPct val="0"/>
              </a:spcAft>
              <a:defRPr sz="1300">
                <a:solidFill>
                  <a:schemeClr val="tx1"/>
                </a:solidFill>
                <a:latin typeface="Arial" charset="0"/>
              </a:defRPr>
            </a:lvl8pPr>
            <a:lvl9pPr marL="4210698" indent="-247688"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4033F829-8103-4A53-B590-EC0FB4D8448F}" type="slidenum">
              <a:rPr lang="pt-PT" altLang="pt-PT" smtClean="0"/>
              <a:pPr eaLnBrk="1" hangingPunct="1">
                <a:spcBef>
                  <a:spcPct val="0"/>
                </a:spcBef>
              </a:pPr>
              <a:t>5</a:t>
            </a:fld>
            <a:endParaRPr lang="pt-PT" altLang="pt-PT" dirty="0"/>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r>
              <a:rPr lang="en-US" altLang="pt-PT" dirty="0"/>
              <a:t>Direct3D is a graphics application programming interface (API) for Microsoft Windows. Part of DirectX, Direct3D is used to render three-dimensional graphics in applications where performance is important, such as games.</a:t>
            </a:r>
          </a:p>
          <a:p>
            <a:pPr eaLnBrk="1" hangingPunct="1"/>
            <a:r>
              <a:rPr lang="en-US" sz="1300" b="1" dirty="0"/>
              <a:t>Three.js</a:t>
            </a:r>
            <a:r>
              <a:rPr lang="en-US" sz="1300" dirty="0"/>
              <a:t> is a </a:t>
            </a:r>
            <a:r>
              <a:rPr lang="en-US" sz="1300" dirty="0">
                <a:hlinkClick r:id="rId3"/>
              </a:rPr>
              <a:t>cross-browser</a:t>
            </a:r>
            <a:r>
              <a:rPr lang="en-US" sz="1300" dirty="0"/>
              <a:t> </a:t>
            </a:r>
            <a:r>
              <a:rPr lang="en-US" sz="1300" dirty="0">
                <a:hlinkClick r:id="rId4"/>
              </a:rPr>
              <a:t>JavaScript library</a:t>
            </a:r>
            <a:r>
              <a:rPr lang="en-US" sz="1300" dirty="0"/>
              <a:t> and </a:t>
            </a:r>
            <a:r>
              <a:rPr lang="en-US" sz="1300" dirty="0">
                <a:hlinkClick r:id="rId5"/>
              </a:rPr>
              <a:t>application programming interface</a:t>
            </a:r>
            <a:r>
              <a:rPr lang="en-US" sz="1300" dirty="0"/>
              <a:t> (API) used to create and display animated </a:t>
            </a:r>
            <a:r>
              <a:rPr lang="en-US" sz="1300" dirty="0">
                <a:hlinkClick r:id="rId6"/>
              </a:rPr>
              <a:t>3D computer graphics</a:t>
            </a:r>
            <a:r>
              <a:rPr lang="en-US" sz="1300" dirty="0"/>
              <a:t> in a </a:t>
            </a:r>
            <a:r>
              <a:rPr lang="en-US" sz="1300" dirty="0">
                <a:hlinkClick r:id="rId7"/>
              </a:rPr>
              <a:t>web browser</a:t>
            </a:r>
            <a:r>
              <a:rPr lang="en-US" sz="1300" dirty="0"/>
              <a:t> using </a:t>
            </a:r>
            <a:r>
              <a:rPr lang="en-US" sz="1300" dirty="0">
                <a:hlinkClick r:id="rId8"/>
              </a:rPr>
              <a:t>WebGL</a:t>
            </a:r>
            <a:r>
              <a:rPr lang="en-US" sz="1300" dirty="0"/>
              <a:t>. The source code is hosted in a repository on </a:t>
            </a:r>
            <a:r>
              <a:rPr lang="en-US" sz="1300" dirty="0">
                <a:hlinkClick r:id="rId9"/>
              </a:rPr>
              <a:t>GitHub</a:t>
            </a:r>
            <a:endParaRPr lang="en-US" altLang="pt-PT" dirty="0"/>
          </a:p>
          <a:p>
            <a:pPr eaLnBrk="1" hangingPunct="1"/>
            <a:r>
              <a:rPr lang="en-US" sz="1300" dirty="0"/>
              <a:t>Vulkan is the new generation, open standard API for high-efficiency access to graphics and compute on modern GPUs. This ground-up design, previously referred to as the Next Generation OpenGL Initiative, provides applications direct control over GPU acceleration for maximized performance and predictability.</a:t>
            </a:r>
            <a:endParaRPr lang="en-US" altLang="pt-PT"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http://www.larsberg.net/#/christmasExperiment</a:t>
            </a:r>
          </a:p>
          <a:p>
            <a:pPr defTabSz="990752">
              <a:defRPr/>
            </a:pPr>
            <a:r>
              <a:rPr lang="en-US" sz="1300" dirty="0"/>
              <a:t>Three.js is a cross-browser JavaScript library and application programming interface used to create and display animated 3D computer graphics in a web browser using WebGL. The source code is hosted in a repository on GitHub</a:t>
            </a:r>
            <a:endParaRPr lang="en-US" dirty="0"/>
          </a:p>
          <a:p>
            <a:endParaRPr lang="en-US" dirty="0"/>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6</a:t>
            </a:fld>
            <a:endParaRPr lang="pt-PT" altLang="pt-PT" dirty="0"/>
          </a:p>
        </p:txBody>
      </p:sp>
    </p:spTree>
    <p:extLst>
      <p:ext uri="{BB962C8B-B14F-4D97-AF65-F5344CB8AC3E}">
        <p14:creationId xmlns:p14="http://schemas.microsoft.com/office/powerpoint/2010/main" val="1781450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3992" y="9721106"/>
            <a:ext cx="3078427"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075" tIns="49538" rIns="99075" bIns="49538"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40306407-F4F8-4A65-9454-5D6CF721AF8D}" type="slidenum">
              <a:rPr lang="pt-PT" altLang="pt-PT"/>
              <a:pPr algn="r" eaLnBrk="1" hangingPunct="1">
                <a:spcBef>
                  <a:spcPct val="0"/>
                </a:spcBef>
              </a:pPr>
              <a:t>7</a:t>
            </a:fld>
            <a:endParaRPr lang="pt-PT" altLang="pt-PT" dirty="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r>
              <a:rPr lang="en-US" sz="1300" dirty="0"/>
              <a:t>Three.js has a large number of primitives. Primitives are generally 3D shapes that are generated at runtime with a bunch of parameters.</a:t>
            </a:r>
            <a:endParaRPr lang="en-US" altLang="pt-PT"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https://examples.vtk.org/site/VTKBook/03Chapter3/</a:t>
            </a:r>
          </a:p>
          <a:p>
            <a:r>
              <a:rPr lang="pt-PT" dirty="0">
                <a:hlinkClick r:id="rId3"/>
              </a:rPr>
              <a:t>https://www.kitware.com/courses/vtk-beginner-course/</a:t>
            </a:r>
            <a:endParaRPr lang="pt-PT" dirty="0"/>
          </a:p>
          <a:p>
            <a:pPr fontAlgn="base"/>
            <a:r>
              <a:rPr lang="en-US" sz="1200" b="0" i="0" kern="1200" dirty="0">
                <a:solidFill>
                  <a:schemeClr val="tx1"/>
                </a:solidFill>
                <a:effectLst/>
                <a:latin typeface="Arial" charset="0"/>
                <a:ea typeface="+mn-ea"/>
                <a:cs typeface="+mn-cs"/>
              </a:rPr>
              <a:t>The Visualization Toolkit (VTK) is an open-source, freely available software system for 3D computer graphics, modeling, image processing, volume rendering, scientific visualization, and 2D plotting. It supports a wide variety of visualization algorithms and advanced modeling techniques, and it takes advantage of both threaded and distributed memory parallel processing for speed and scalability, respectively.</a:t>
            </a:r>
          </a:p>
          <a:p>
            <a:pPr fontAlgn="base"/>
            <a:r>
              <a:rPr lang="en-US" sz="1200" b="0" i="0" kern="1200" dirty="0">
                <a:solidFill>
                  <a:schemeClr val="tx1"/>
                </a:solidFill>
                <a:effectLst/>
                <a:latin typeface="Arial" charset="0"/>
                <a:ea typeface="+mn-ea"/>
                <a:cs typeface="+mn-cs"/>
              </a:rPr>
              <a:t>VTK is designed to be platform agnostic. This means that it runs just about anywhere, including on Linux, Windows, and Mac; on the Web; and on mobile devices.</a:t>
            </a:r>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8</a:t>
            </a:fld>
            <a:endParaRPr lang="pt-PT" altLang="pt-PT"/>
          </a:p>
        </p:txBody>
      </p:sp>
    </p:spTree>
    <p:extLst>
      <p:ext uri="{BB962C8B-B14F-4D97-AF65-F5344CB8AC3E}">
        <p14:creationId xmlns:p14="http://schemas.microsoft.com/office/powerpoint/2010/main" val="2793319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hlinkClick r:id="rId3"/>
              </a:rPr>
              <a:t>Fiquei aqui na TP2</a:t>
            </a:r>
            <a:r>
              <a:rPr lang="pt-PT" baseline="0" dirty="0">
                <a:hlinkClick r:id="rId3"/>
              </a:rPr>
              <a:t> 9/12</a:t>
            </a:r>
            <a:endParaRPr lang="en-US" dirty="0">
              <a:hlinkClick r:id="rId3"/>
            </a:endParaRPr>
          </a:p>
          <a:p>
            <a:endParaRPr lang="en-US" dirty="0">
              <a:hlinkClick r:id="rId3"/>
            </a:endParaRPr>
          </a:p>
          <a:p>
            <a:r>
              <a:rPr lang="en-US" dirty="0">
                <a:hlinkClick r:id="rId3"/>
              </a:rPr>
              <a:t>http://www.cs.utah.edu/~csilva/courses/cs5630/lec02.pdf</a:t>
            </a:r>
            <a:endParaRPr lang="en-US" dirty="0"/>
          </a:p>
          <a:p>
            <a:r>
              <a:rPr lang="en-US" dirty="0">
                <a:hlinkClick r:id="rId4"/>
              </a:rPr>
              <a:t>https://www.labri.fr/perso/nrougier/python-opengl/</a:t>
            </a:r>
            <a:endParaRPr lang="en-US" dirty="0"/>
          </a:p>
        </p:txBody>
      </p:sp>
      <p:sp>
        <p:nvSpPr>
          <p:cNvPr id="4" name="Marcador de Posição do Número do Diapositivo 3"/>
          <p:cNvSpPr>
            <a:spLocks noGrp="1"/>
          </p:cNvSpPr>
          <p:nvPr>
            <p:ph type="sldNum" sz="quarter" idx="10"/>
          </p:nvPr>
        </p:nvSpPr>
        <p:spPr/>
        <p:txBody>
          <a:bodyPr/>
          <a:lstStyle/>
          <a:p>
            <a:pPr>
              <a:defRPr/>
            </a:pPr>
            <a:fld id="{E57C1A6A-F047-415E-8563-1EC0693D44A7}" type="slidenum">
              <a:rPr lang="pt-PT" altLang="pt-PT" smtClean="0"/>
              <a:pPr>
                <a:defRPr/>
              </a:pPr>
              <a:t>9</a:t>
            </a:fld>
            <a:endParaRPr lang="pt-PT" altLang="pt-PT" dirty="0"/>
          </a:p>
        </p:txBody>
      </p:sp>
    </p:spTree>
    <p:extLst>
      <p:ext uri="{BB962C8B-B14F-4D97-AF65-F5344CB8AC3E}">
        <p14:creationId xmlns:p14="http://schemas.microsoft.com/office/powerpoint/2010/main" val="238874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z="1400">
                <a:solidFill>
                  <a:schemeClr val="tx1"/>
                </a:solidFill>
              </a:defRPr>
            </a:lvl1pPr>
          </a:lstStyle>
          <a:p>
            <a:pPr>
              <a:defRPr/>
            </a:pPr>
            <a:fld id="{B07D6791-3C68-49AA-BBB7-DB9758A9EEB8}" type="slidenum">
              <a:rPr lang="en-US" smtClean="0"/>
              <a:pPr>
                <a:defRPr/>
              </a:pPr>
              <a:t>‹#›</a:t>
            </a:fld>
            <a:endParaRPr lang="en-US" dirty="0"/>
          </a:p>
        </p:txBody>
      </p:sp>
    </p:spTree>
    <p:extLst>
      <p:ext uri="{BB962C8B-B14F-4D97-AF65-F5344CB8AC3E}">
        <p14:creationId xmlns:p14="http://schemas.microsoft.com/office/powerpoint/2010/main" val="2354345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0522E0-F9EE-4458-804C-BDC5A186D657}" type="slidenum">
              <a:rPr lang="en-US"/>
              <a:pPr>
                <a:defRPr/>
              </a:pPr>
              <a:t>‹#›</a:t>
            </a:fld>
            <a:endParaRPr lang="en-US"/>
          </a:p>
        </p:txBody>
      </p:sp>
    </p:spTree>
    <p:extLst>
      <p:ext uri="{BB962C8B-B14F-4D97-AF65-F5344CB8AC3E}">
        <p14:creationId xmlns:p14="http://schemas.microsoft.com/office/powerpoint/2010/main" val="200800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9838F1-33A1-4EF6-B163-D5CB66AFBBEC}" type="slidenum">
              <a:rPr lang="en-US"/>
              <a:pPr>
                <a:defRPr/>
              </a:pPr>
              <a:t>‹#›</a:t>
            </a:fld>
            <a:endParaRPr lang="en-US"/>
          </a:p>
        </p:txBody>
      </p:sp>
    </p:spTree>
    <p:extLst>
      <p:ext uri="{BB962C8B-B14F-4D97-AF65-F5344CB8AC3E}">
        <p14:creationId xmlns:p14="http://schemas.microsoft.com/office/powerpoint/2010/main" val="1942722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ítulo e objecto">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Title 6"/>
          <p:cNvSpPr>
            <a:spLocks noGrp="1"/>
          </p:cNvSpPr>
          <p:nvPr>
            <p:ph type="title"/>
          </p:nvPr>
        </p:nvSpPr>
        <p:spPr>
          <a:xfrm>
            <a:off x="467544" y="620688"/>
            <a:ext cx="8229600" cy="1139825"/>
          </a:xfrm>
        </p:spPr>
        <p:txBody>
          <a:bodyPr/>
          <a:lstStyle/>
          <a:p>
            <a:r>
              <a:rPr lang="en-US"/>
              <a:t>Click to edit Master title style</a:t>
            </a:r>
          </a:p>
        </p:txBody>
      </p:sp>
    </p:spTree>
    <p:extLst>
      <p:ext uri="{BB962C8B-B14F-4D97-AF65-F5344CB8AC3E}">
        <p14:creationId xmlns:p14="http://schemas.microsoft.com/office/powerpoint/2010/main" val="371314776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apositivo de título">
    <p:spTree>
      <p:nvGrpSpPr>
        <p:cNvPr id="1" name=""/>
        <p:cNvGrpSpPr/>
        <p:nvPr/>
      </p:nvGrpSpPr>
      <p:grpSpPr>
        <a:xfrm>
          <a:off x="0" y="0"/>
          <a:ext cx="0" cy="0"/>
          <a:chOff x="0" y="0"/>
          <a:chExt cx="0" cy="0"/>
        </a:xfrm>
      </p:grpSpPr>
      <p:sp>
        <p:nvSpPr>
          <p:cNvPr id="174082" name="Rectangle 2"/>
          <p:cNvSpPr>
            <a:spLocks noGrp="1" noChangeArrowheads="1"/>
          </p:cNvSpPr>
          <p:nvPr>
            <p:ph type="ctrTitle"/>
          </p:nvPr>
        </p:nvSpPr>
        <p:spPr>
          <a:xfrm>
            <a:off x="914400" y="1524000"/>
            <a:ext cx="7623175" cy="1752600"/>
          </a:xfrm>
        </p:spPr>
        <p:txBody>
          <a:bodyPr/>
          <a:lstStyle>
            <a:lvl1pPr>
              <a:defRPr sz="5000"/>
            </a:lvl1pPr>
          </a:lstStyle>
          <a:p>
            <a:pPr lvl="0"/>
            <a:r>
              <a:rPr lang="pt-PT" altLang="en-US" noProof="0"/>
              <a:t>Clique para editar o estilo do título</a:t>
            </a:r>
          </a:p>
        </p:txBody>
      </p:sp>
      <p:sp>
        <p:nvSpPr>
          <p:cNvPr id="6" name="Rectangle 6"/>
          <p:cNvSpPr>
            <a:spLocks noGrp="1" noChangeArrowheads="1"/>
          </p:cNvSpPr>
          <p:nvPr>
            <p:ph type="sldNum" sz="quarter" idx="10"/>
          </p:nvPr>
        </p:nvSpPr>
        <p:spPr>
          <a:xfrm>
            <a:off x="6444208" y="6356350"/>
            <a:ext cx="2133600" cy="365125"/>
          </a:xfrm>
        </p:spPr>
        <p:txBody>
          <a:bodyPr/>
          <a:lstStyle>
            <a:lvl1pPr>
              <a:defRPr sz="1400">
                <a:solidFill>
                  <a:schemeClr val="tx1"/>
                </a:solidFill>
              </a:defRPr>
            </a:lvl1pPr>
          </a:lstStyle>
          <a:p>
            <a:pPr>
              <a:defRPr/>
            </a:pPr>
            <a:fld id="{0D168DEA-520F-462A-98D4-B4DE0FECDE34}" type="slidenum">
              <a:rPr lang="pt-PT" altLang="en-US" smtClean="0"/>
              <a:pPr>
                <a:defRPr/>
              </a:pPr>
              <a:t>‹#›</a:t>
            </a:fld>
            <a:endParaRPr lang="pt-PT" altLang="en-US" dirty="0"/>
          </a:p>
        </p:txBody>
      </p:sp>
    </p:spTree>
    <p:extLst>
      <p:ext uri="{BB962C8B-B14F-4D97-AF65-F5344CB8AC3E}">
        <p14:creationId xmlns:p14="http://schemas.microsoft.com/office/powerpoint/2010/main" val="298617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p>
        </p:txBody>
      </p:sp>
      <p:sp>
        <p:nvSpPr>
          <p:cNvPr id="8" name="Slide Number Placeholder 7"/>
          <p:cNvSpPr>
            <a:spLocks noGrp="1"/>
          </p:cNvSpPr>
          <p:nvPr>
            <p:ph type="sldNum" sz="quarter" idx="12"/>
          </p:nvPr>
        </p:nvSpPr>
        <p:spPr>
          <a:xfrm>
            <a:off x="6444208" y="6245225"/>
            <a:ext cx="2133600" cy="476250"/>
          </a:xfrm>
        </p:spPr>
        <p:txBody>
          <a:bodyPr/>
          <a:lstStyle>
            <a:lvl1pPr>
              <a:defRPr sz="1400">
                <a:solidFill>
                  <a:schemeClr val="tx1"/>
                </a:solidFill>
              </a:defRPr>
            </a:lvl1pPr>
          </a:lstStyle>
          <a:p>
            <a:fld id="{57B72342-CF37-4F9A-8C3C-B2105DE45686}" type="slidenum">
              <a:rPr lang="en-GB" altLang="en-US" smtClean="0"/>
              <a:pPr/>
              <a:t>‹#›</a:t>
            </a:fld>
            <a:endParaRPr lang="en-GB" altLang="en-US" dirty="0"/>
          </a:p>
        </p:txBody>
      </p:sp>
    </p:spTree>
    <p:extLst>
      <p:ext uri="{BB962C8B-B14F-4D97-AF65-F5344CB8AC3E}">
        <p14:creationId xmlns:p14="http://schemas.microsoft.com/office/powerpoint/2010/main" val="1947748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p>
        </p:txBody>
      </p:sp>
      <p:sp>
        <p:nvSpPr>
          <p:cNvPr id="7" name="Slide Number Placeholder 6"/>
          <p:cNvSpPr>
            <a:spLocks noGrp="1"/>
          </p:cNvSpPr>
          <p:nvPr>
            <p:ph type="sldNum" sz="quarter" idx="12"/>
          </p:nvPr>
        </p:nvSpPr>
        <p:spPr>
          <a:xfrm>
            <a:off x="6444208" y="6245225"/>
            <a:ext cx="2133600" cy="476250"/>
          </a:xfrm>
        </p:spPr>
        <p:txBody>
          <a:bodyPr/>
          <a:lstStyle>
            <a:lvl1pPr>
              <a:defRPr sz="1400">
                <a:solidFill>
                  <a:schemeClr val="tx1"/>
                </a:solidFill>
              </a:defRPr>
            </a:lvl1pPr>
          </a:lstStyle>
          <a:p>
            <a:fld id="{5DAC2064-D0BF-4B7E-9E23-083E44596D68}" type="slidenum">
              <a:rPr lang="en-GB" altLang="en-US" smtClean="0"/>
              <a:pPr/>
              <a:t>‹#›</a:t>
            </a:fld>
            <a:endParaRPr lang="en-GB" altLang="en-US" dirty="0"/>
          </a:p>
        </p:txBody>
      </p:sp>
    </p:spTree>
    <p:extLst>
      <p:ext uri="{BB962C8B-B14F-4D97-AF65-F5344CB8AC3E}">
        <p14:creationId xmlns:p14="http://schemas.microsoft.com/office/powerpoint/2010/main" val="3204102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z="1400">
                <a:solidFill>
                  <a:schemeClr val="tx1"/>
                </a:solidFill>
              </a:defRPr>
            </a:lvl1pPr>
          </a:lstStyle>
          <a:p>
            <a:pPr>
              <a:defRPr/>
            </a:pPr>
            <a:fld id="{6F492430-79B5-4995-84B7-AD2923776664}" type="slidenum">
              <a:rPr lang="en-US" smtClean="0"/>
              <a:pPr>
                <a:defRPr/>
              </a:pPr>
              <a:t>‹#›</a:t>
            </a:fld>
            <a:endParaRPr lang="en-US" dirty="0"/>
          </a:p>
        </p:txBody>
      </p:sp>
    </p:spTree>
    <p:extLst>
      <p:ext uri="{BB962C8B-B14F-4D97-AF65-F5344CB8AC3E}">
        <p14:creationId xmlns:p14="http://schemas.microsoft.com/office/powerpoint/2010/main" val="3595861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6713E59-FD4E-49B0-A439-E417A905F22F}" type="slidenum">
              <a:rPr lang="en-US"/>
              <a:pPr>
                <a:defRPr/>
              </a:pPr>
              <a:t>‹#›</a:t>
            </a:fld>
            <a:endParaRPr lang="en-US"/>
          </a:p>
        </p:txBody>
      </p:sp>
    </p:spTree>
    <p:extLst>
      <p:ext uri="{BB962C8B-B14F-4D97-AF65-F5344CB8AC3E}">
        <p14:creationId xmlns:p14="http://schemas.microsoft.com/office/powerpoint/2010/main" val="250476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3009B249-72F7-48A9-97E8-3DDF356DD0BE}" type="slidenum">
              <a:rPr lang="en-US"/>
              <a:pPr>
                <a:defRPr/>
              </a:pPr>
              <a:t>‹#›</a:t>
            </a:fld>
            <a:endParaRPr lang="en-US"/>
          </a:p>
        </p:txBody>
      </p:sp>
    </p:spTree>
    <p:extLst>
      <p:ext uri="{BB962C8B-B14F-4D97-AF65-F5344CB8AC3E}">
        <p14:creationId xmlns:p14="http://schemas.microsoft.com/office/powerpoint/2010/main" val="167348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A7A82691-9D83-404E-9D91-9E3D5D8D021E}" type="slidenum">
              <a:rPr lang="en-US"/>
              <a:pPr>
                <a:defRPr/>
              </a:pPr>
              <a:t>‹#›</a:t>
            </a:fld>
            <a:endParaRPr lang="en-US"/>
          </a:p>
        </p:txBody>
      </p:sp>
    </p:spTree>
    <p:extLst>
      <p:ext uri="{BB962C8B-B14F-4D97-AF65-F5344CB8AC3E}">
        <p14:creationId xmlns:p14="http://schemas.microsoft.com/office/powerpoint/2010/main" val="215687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CD895B62-472A-492C-AED7-A88E379ADAA8}" type="slidenum">
              <a:rPr lang="en-US"/>
              <a:pPr>
                <a:defRPr/>
              </a:pPr>
              <a:t>‹#›</a:t>
            </a:fld>
            <a:endParaRPr lang="en-US"/>
          </a:p>
        </p:txBody>
      </p:sp>
    </p:spTree>
    <p:extLst>
      <p:ext uri="{BB962C8B-B14F-4D97-AF65-F5344CB8AC3E}">
        <p14:creationId xmlns:p14="http://schemas.microsoft.com/office/powerpoint/2010/main" val="784152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2B13C72E-0B50-4632-A621-9C8A2308697F}" type="slidenum">
              <a:rPr lang="en-US"/>
              <a:pPr>
                <a:defRPr/>
              </a:pPr>
              <a:t>‹#›</a:t>
            </a:fld>
            <a:endParaRPr lang="en-US"/>
          </a:p>
        </p:txBody>
      </p:sp>
    </p:spTree>
    <p:extLst>
      <p:ext uri="{BB962C8B-B14F-4D97-AF65-F5344CB8AC3E}">
        <p14:creationId xmlns:p14="http://schemas.microsoft.com/office/powerpoint/2010/main" val="3170678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AFB0C92D-0149-45EC-9690-2AA008A0BC2B}" type="slidenum">
              <a:rPr lang="en-US"/>
              <a:pPr>
                <a:defRPr/>
              </a:pPr>
              <a:t>‹#›</a:t>
            </a:fld>
            <a:endParaRPr lang="en-US"/>
          </a:p>
        </p:txBody>
      </p:sp>
    </p:spTree>
    <p:extLst>
      <p:ext uri="{BB962C8B-B14F-4D97-AF65-F5344CB8AC3E}">
        <p14:creationId xmlns:p14="http://schemas.microsoft.com/office/powerpoint/2010/main" val="42369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AA7E142-6E00-4B4B-B7F0-86BFC6AFE7A5}" type="slidenum">
              <a:rPr lang="en-US"/>
              <a:pPr>
                <a:defRPr/>
              </a:pPr>
              <a:t>‹#›</a:t>
            </a:fld>
            <a:endParaRPr lang="en-US"/>
          </a:p>
        </p:txBody>
      </p:sp>
    </p:spTree>
    <p:extLst>
      <p:ext uri="{BB962C8B-B14F-4D97-AF65-F5344CB8AC3E}">
        <p14:creationId xmlns:p14="http://schemas.microsoft.com/office/powerpoint/2010/main" val="3785299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0D36E0A6-19C6-415F-A159-3709EA265FD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10" r:id="rId12"/>
    <p:sldLayoutId id="2147483893" r:id="rId13"/>
    <p:sldLayoutId id="2147483911" r:id="rId14"/>
    <p:sldLayoutId id="2147483912" r:id="rId15"/>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www.geeksforgeeks.org/window-to-viewport-transformation-in-computer-graphics-with-implementat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threejs.org/manual/#en/primitiv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threejs.org/docs/#api/math/Matrix4"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2.xml"/><Relationship Id="rId4" Type="http://schemas.openxmlformats.org/officeDocument/2006/relationships/hyperlink" Target="https://www.britannica.com/science/projection-geometr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hyperlink" Target="https://www.javatpoint.com/computer-graphics-projection" TargetMode="External"/><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hyperlink" Target="https://www.cadpro.com/easy-home-building-floor-plan-software/" TargetMode="External"/><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s://en.wikipedia.org/wiki/Perspective_(graphical)" TargetMode="Externa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hyperlink" Target="https://threejs.or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threejs.or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threejs.org/examples/#webgl_camera" TargetMode="Externa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https://threejs.org/examples/#webgl_clipping" TargetMode="External"/><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threejs.org/examples/#canvas_camera_orthographic" TargetMode="Externa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threejs.org/manual/#en/primitives" TargetMode="External"/></Relationships>
</file>

<file path=ppt/slides/_rels/slide7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hyperlink" Target="https://learning.oreilly.com/library/view/fundamentals-of-computer/9781000426359/"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hyperlink" Target="https://learning.oreilly.com/library/view/hughes-computer-graphics-3-e/978013337372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vtk.org/"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comments" Target="../comments/commen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76282" y="2564904"/>
            <a:ext cx="7772400" cy="1470025"/>
          </a:xfrm>
        </p:spPr>
        <p:txBody>
          <a:bodyPr>
            <a:normAutofit fontScale="90000"/>
          </a:bodyPr>
          <a:lstStyle/>
          <a:p>
            <a:pPr algn="ctr" eaLnBrk="1" hangingPunct="1"/>
            <a:r>
              <a:rPr lang="en-US" sz="4000" dirty="0">
                <a:solidFill>
                  <a:schemeClr val="tx1"/>
                </a:solidFill>
                <a:latin typeface="Calibri" panose="020F0502020204030204" pitchFamily="34" charset="0"/>
                <a:cs typeface="Calibri" panose="020F0502020204030204" pitchFamily="34" charset="0"/>
              </a:rPr>
              <a:t>Introduction to Computer Graphics</a:t>
            </a:r>
            <a:br>
              <a:rPr lang="en-US" sz="4000" dirty="0">
                <a:solidFill>
                  <a:schemeClr val="tx1"/>
                </a:solidFill>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main concepts and methods - II</a:t>
            </a:r>
            <a:br>
              <a:rPr lang="en-US" sz="3600" dirty="0">
                <a:solidFill>
                  <a:schemeClr val="tx1"/>
                </a:solidFill>
                <a:latin typeface="Calibri" panose="020F0502020204030204" pitchFamily="34" charset="0"/>
                <a:cs typeface="Calibri" panose="020F0502020204030204" pitchFamily="34" charset="0"/>
              </a:rPr>
            </a:br>
            <a:br>
              <a:rPr lang="pt-PT" sz="2800" dirty="0">
                <a:solidFill>
                  <a:schemeClr val="tx1"/>
                </a:solidFill>
                <a:latin typeface="Calibri" panose="020F0502020204030204" pitchFamily="34" charset="0"/>
                <a:cs typeface="Calibri" panose="020F0502020204030204" pitchFamily="34" charset="0"/>
              </a:rPr>
            </a:br>
            <a:br>
              <a:rPr lang="pt-PT" sz="2800" dirty="0"/>
            </a:br>
            <a:endParaRPr lang="pt-PT" sz="2000" dirty="0"/>
          </a:p>
        </p:txBody>
      </p:sp>
      <p:sp>
        <p:nvSpPr>
          <p:cNvPr id="2051" name="Rectangle 3"/>
          <p:cNvSpPr>
            <a:spLocks noGrp="1" noChangeArrowheads="1"/>
          </p:cNvSpPr>
          <p:nvPr>
            <p:ph type="subTitle" idx="1"/>
          </p:nvPr>
        </p:nvSpPr>
        <p:spPr/>
        <p:txBody>
          <a:bodyPr/>
          <a:lstStyle/>
          <a:p>
            <a:pPr eaLnBrk="1" hangingPunct="1"/>
            <a:endParaRPr lang="en-GB" dirty="0"/>
          </a:p>
          <a:p>
            <a:pPr eaLnBrk="1" hangingPunct="1"/>
            <a:endParaRPr lang="en-GB" sz="2800" dirty="0"/>
          </a:p>
        </p:txBody>
      </p:sp>
      <p:pic>
        <p:nvPicPr>
          <p:cNvPr id="2052" name="Picture 4" descr="u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60350"/>
            <a:ext cx="65881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5"/>
          <p:cNvSpPr>
            <a:spLocks noChangeArrowheads="1"/>
          </p:cNvSpPr>
          <p:nvPr/>
        </p:nvSpPr>
        <p:spPr bwMode="auto">
          <a:xfrm>
            <a:off x="1044575" y="549275"/>
            <a:ext cx="26638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pt-PT" sz="1200" dirty="0">
                <a:solidFill>
                  <a:srgbClr val="777777"/>
                </a:solidFill>
              </a:rPr>
              <a:t>Universidade de Aveiro</a:t>
            </a:r>
            <a:br>
              <a:rPr lang="pt-PT" sz="1200" dirty="0">
                <a:solidFill>
                  <a:srgbClr val="777777"/>
                </a:solidFill>
              </a:rPr>
            </a:br>
            <a:r>
              <a:rPr lang="pt-PT" sz="1200" dirty="0">
                <a:solidFill>
                  <a:srgbClr val="777777"/>
                </a:solidFill>
              </a:rPr>
              <a:t>Departamento de Electrónica, Telecomunicações e Informática</a:t>
            </a:r>
          </a:p>
        </p:txBody>
      </p:sp>
      <p:sp>
        <p:nvSpPr>
          <p:cNvPr id="2054" name="Text Box 6"/>
          <p:cNvSpPr txBox="1">
            <a:spLocks noChangeArrowheads="1"/>
          </p:cNvSpPr>
          <p:nvPr/>
        </p:nvSpPr>
        <p:spPr bwMode="auto">
          <a:xfrm>
            <a:off x="179388" y="6308725"/>
            <a:ext cx="54721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pt-PT" sz="1600" b="0" dirty="0"/>
              <a:t>	</a:t>
            </a:r>
          </a:p>
        </p:txBody>
      </p:sp>
      <p:sp>
        <p:nvSpPr>
          <p:cNvPr id="11" name="Text Box 4"/>
          <p:cNvSpPr txBox="1">
            <a:spLocks noChangeArrowheads="1"/>
          </p:cNvSpPr>
          <p:nvPr/>
        </p:nvSpPr>
        <p:spPr bwMode="auto">
          <a:xfrm>
            <a:off x="571483" y="6275943"/>
            <a:ext cx="81871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pt-PT" altLang="en-US" sz="1800" b="1" dirty="0">
                <a:solidFill>
                  <a:srgbClr val="000000"/>
                </a:solidFill>
                <a:latin typeface="Calibri" panose="020F0502020204030204" pitchFamily="34" charset="0"/>
                <a:cs typeface="Calibri" panose="020F0502020204030204" pitchFamily="34" charset="0"/>
              </a:rPr>
              <a:t>Beatriz Sousa Santos 				</a:t>
            </a:r>
            <a:r>
              <a:rPr lang="en-US" altLang="en-US" sz="1800" b="1" dirty="0">
                <a:solidFill>
                  <a:srgbClr val="000000"/>
                </a:solidFill>
                <a:latin typeface="Calibri" panose="020F0502020204030204" pitchFamily="34" charset="0"/>
                <a:cs typeface="Calibri" panose="020F0502020204030204" pitchFamily="34" charset="0"/>
              </a:rPr>
              <a:t>University of Aveiro</a:t>
            </a:r>
            <a:r>
              <a:rPr lang="pt-PT" altLang="en-US" sz="1800" b="1" dirty="0">
                <a:solidFill>
                  <a:srgbClr val="000000"/>
                </a:solidFill>
                <a:latin typeface="Calibri" panose="020F0502020204030204" pitchFamily="34" charset="0"/>
                <a:cs typeface="Calibri" panose="020F0502020204030204" pitchFamily="34" charset="0"/>
              </a:rPr>
              <a:t>, 2024</a:t>
            </a:r>
          </a:p>
        </p:txBody>
      </p:sp>
      <p:pic>
        <p:nvPicPr>
          <p:cNvPr id="378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3573016"/>
            <a:ext cx="5946784" cy="149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4108616" y="5373216"/>
            <a:ext cx="1146468" cy="338554"/>
          </a:xfrm>
          <a:prstGeom prst="rect">
            <a:avLst/>
          </a:prstGeom>
          <a:noFill/>
        </p:spPr>
        <p:txBody>
          <a:bodyPr wrap="none" rtlCol="0">
            <a:spAutoFit/>
          </a:bodyPr>
          <a:lstStyle/>
          <a:p>
            <a:r>
              <a:rPr lang="pt-PT" dirty="0">
                <a:solidFill>
                  <a:schemeClr val="accent1">
                    <a:lumMod val="75000"/>
                  </a:schemeClr>
                </a:solidFill>
                <a:latin typeface="+mn-lt"/>
              </a:rPr>
              <a:t>(Wikipedia</a:t>
            </a:r>
            <a:r>
              <a:rPr lang="pt-PT" dirty="0">
                <a:solidFill>
                  <a:schemeClr val="accent1">
                    <a:lumMod val="75000"/>
                  </a:schemeClr>
                </a:solidFill>
              </a:rPr>
              <a:t>)</a:t>
            </a:r>
            <a:endParaRPr lang="en-US" dirty="0"/>
          </a:p>
        </p:txBody>
      </p:sp>
    </p:spTree>
    <p:extLst>
      <p:ext uri="{BB962C8B-B14F-4D97-AF65-F5344CB8AC3E}">
        <p14:creationId xmlns:p14="http://schemas.microsoft.com/office/powerpoint/2010/main" val="2383988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idx="1"/>
          </p:nvPr>
        </p:nvSpPr>
        <p:spPr>
          <a:xfrm>
            <a:off x="467544" y="1772816"/>
            <a:ext cx="8229600" cy="4530725"/>
          </a:xfrm>
        </p:spPr>
        <p:txBody>
          <a:bodyPr/>
          <a:lstStyle/>
          <a:p>
            <a:pPr>
              <a:lnSpc>
                <a:spcPct val="150000"/>
              </a:lnSpc>
            </a:pPr>
            <a:r>
              <a:rPr lang="en-US" altLang="pt-PT" sz="2400" dirty="0"/>
              <a:t>We will start by 2D transformations and viewing a 2D scene and then generalize to 3D</a:t>
            </a:r>
          </a:p>
          <a:p>
            <a:pPr>
              <a:lnSpc>
                <a:spcPct val="150000"/>
              </a:lnSpc>
            </a:pPr>
            <a:endParaRPr lang="en-US" altLang="pt-PT" sz="2400" dirty="0"/>
          </a:p>
          <a:p>
            <a:pPr>
              <a:lnSpc>
                <a:spcPct val="150000"/>
              </a:lnSpc>
            </a:pPr>
            <a:r>
              <a:rPr lang="en-US" altLang="pt-PT" sz="2400" dirty="0"/>
              <a:t>Main operations represented as point transformations</a:t>
            </a:r>
          </a:p>
          <a:p>
            <a:pPr lvl="1">
              <a:lnSpc>
                <a:spcPct val="150000"/>
              </a:lnSpc>
            </a:pPr>
            <a:r>
              <a:rPr lang="en-US" altLang="pt-PT" sz="2400" dirty="0"/>
              <a:t>Basic transformation matrices</a:t>
            </a:r>
          </a:p>
          <a:p>
            <a:pPr lvl="1">
              <a:lnSpc>
                <a:spcPct val="150000"/>
              </a:lnSpc>
            </a:pPr>
            <a:r>
              <a:rPr lang="en-US" altLang="pt-PT" sz="2400" dirty="0"/>
              <a:t>Homogeneous coordinates</a:t>
            </a:r>
          </a:p>
          <a:p>
            <a:pPr lvl="1">
              <a:lnSpc>
                <a:spcPct val="150000"/>
              </a:lnSpc>
            </a:pPr>
            <a:r>
              <a:rPr lang="en-US" altLang="pt-PT" sz="2400" dirty="0"/>
              <a:t>Matrix multiplication and composed transformations</a:t>
            </a:r>
          </a:p>
        </p:txBody>
      </p:sp>
      <p:sp>
        <p:nvSpPr>
          <p:cNvPr id="115714" name="Rectangle 2"/>
          <p:cNvSpPr>
            <a:spLocks noGrp="1" noChangeArrowheads="1"/>
          </p:cNvSpPr>
          <p:nvPr>
            <p:ph type="title"/>
          </p:nvPr>
        </p:nvSpPr>
        <p:spPr>
          <a:xfrm>
            <a:off x="467544" y="332656"/>
            <a:ext cx="8229600" cy="1139825"/>
          </a:xfrm>
        </p:spPr>
        <p:txBody>
          <a:bodyPr/>
          <a:lstStyle/>
          <a:p>
            <a:r>
              <a:rPr lang="en-US" altLang="pt-PT" sz="2800" dirty="0"/>
              <a:t>2D and 3D visualization pipeline</a:t>
            </a:r>
          </a:p>
        </p:txBody>
      </p:sp>
      <p:sp>
        <p:nvSpPr>
          <p:cNvPr id="3" name="Marcador de Posição do Número do Diapositivo 2"/>
          <p:cNvSpPr>
            <a:spLocks noGrp="1"/>
          </p:cNvSpPr>
          <p:nvPr>
            <p:ph type="sldNum" sz="quarter" idx="4294967295"/>
          </p:nvPr>
        </p:nvSpPr>
        <p:spPr>
          <a:xfrm>
            <a:off x="7010400" y="6243638"/>
            <a:ext cx="2133600" cy="457200"/>
          </a:xfrm>
        </p:spPr>
        <p:txBody>
          <a:bodyPr/>
          <a:lstStyle/>
          <a:p>
            <a:pPr>
              <a:defRPr/>
            </a:pPr>
            <a:fld id="{299731B4-C4F2-4CBA-848F-5BA4305B71AB}" type="slidenum">
              <a:rPr lang="pt-PT" altLang="en-US" smtClean="0"/>
              <a:pPr>
                <a:defRPr/>
              </a:pPr>
              <a:t>10</a:t>
            </a:fld>
            <a:endParaRPr lang="pt-PT"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Grp="1" noChangeArrowheads="1"/>
          </p:cNvSpPr>
          <p:nvPr>
            <p:ph type="title"/>
          </p:nvPr>
        </p:nvSpPr>
        <p:spPr>
          <a:xfrm>
            <a:off x="323528" y="163985"/>
            <a:ext cx="8229600" cy="1143000"/>
          </a:xfrm>
        </p:spPr>
        <p:txBody>
          <a:bodyPr/>
          <a:lstStyle/>
          <a:p>
            <a:r>
              <a:rPr lang="pt-PT" altLang="en-US" sz="2800" dirty="0"/>
              <a:t>Basic 2D Transformations</a:t>
            </a:r>
          </a:p>
        </p:txBody>
      </p:sp>
      <p:sp>
        <p:nvSpPr>
          <p:cNvPr id="10" name="Slide Number Placeholder 5"/>
          <p:cNvSpPr>
            <a:spLocks noGrp="1"/>
          </p:cNvSpPr>
          <p:nvPr>
            <p:ph type="sldNum" sz="quarter" idx="12"/>
          </p:nvPr>
        </p:nvSpPr>
        <p:spPr>
          <a:xfrm>
            <a:off x="6864413" y="6333331"/>
            <a:ext cx="2133600" cy="457200"/>
          </a:xfrm>
        </p:spPr>
        <p:txBody>
          <a:bodyPr/>
          <a:lstStyle/>
          <a:p>
            <a:fld id="{3018F6A6-70BE-4E0E-AF77-D7C8599F4B40}" type="slidenum">
              <a:rPr lang="en-GB" altLang="en-US"/>
              <a:pPr/>
              <a:t>11</a:t>
            </a:fld>
            <a:endParaRPr lang="en-GB" altLang="en-US" dirty="0"/>
          </a:p>
        </p:txBody>
      </p:sp>
      <p:sp>
        <p:nvSpPr>
          <p:cNvPr id="10264" name="Text Box 24"/>
          <p:cNvSpPr txBox="1">
            <a:spLocks noChangeArrowheads="1"/>
          </p:cNvSpPr>
          <p:nvPr/>
        </p:nvSpPr>
        <p:spPr bwMode="auto">
          <a:xfrm>
            <a:off x="323528" y="1531022"/>
            <a:ext cx="53289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2400" i="1" dirty="0">
                <a:solidFill>
                  <a:srgbClr val="333333"/>
                </a:solidFill>
                <a:latin typeface="Times New Roman" pitchFamily="18" charset="0"/>
              </a:rPr>
              <a:t>p = (x, y)  </a:t>
            </a:r>
            <a:r>
              <a:rPr lang="pt-PT" altLang="en-US" sz="2400" i="1" dirty="0">
                <a:solidFill>
                  <a:srgbClr val="333333"/>
                </a:solidFill>
                <a:latin typeface="Times New Roman" pitchFamily="18" charset="0"/>
                <a:sym typeface="Wingdings" pitchFamily="2" charset="2"/>
              </a:rPr>
              <a:t>     original point</a:t>
            </a:r>
            <a:endParaRPr lang="pt-PT" altLang="en-US" sz="2400" i="1" dirty="0">
              <a:solidFill>
                <a:schemeClr val="bg2"/>
              </a:solidFill>
              <a:latin typeface="Times New Roman" pitchFamily="18" charset="0"/>
            </a:endParaRPr>
          </a:p>
          <a:p>
            <a:endParaRPr lang="pt-PT" altLang="en-US" sz="2400" i="1" dirty="0">
              <a:solidFill>
                <a:schemeClr val="bg2"/>
              </a:solidFill>
              <a:latin typeface="Times New Roman" pitchFamily="18" charset="0"/>
            </a:endParaRPr>
          </a:p>
          <a:p>
            <a:r>
              <a:rPr lang="pt-PT" altLang="en-US" sz="2400" i="1" dirty="0">
                <a:solidFill>
                  <a:srgbClr val="333333"/>
                </a:solidFill>
                <a:latin typeface="Times New Roman" pitchFamily="18" charset="0"/>
              </a:rPr>
              <a:t>p’ = (x’, y’)  </a:t>
            </a:r>
            <a:r>
              <a:rPr lang="pt-PT" altLang="en-US" sz="2400" i="1" dirty="0">
                <a:solidFill>
                  <a:srgbClr val="333333"/>
                </a:solidFill>
                <a:latin typeface="Times New Roman" pitchFamily="18" charset="0"/>
                <a:sym typeface="Wingdings" pitchFamily="2" charset="2"/>
              </a:rPr>
              <a:t> transformed point</a:t>
            </a:r>
            <a:endParaRPr lang="pt-PT" altLang="en-US" sz="2400" i="1" baseline="-25000" dirty="0">
              <a:solidFill>
                <a:srgbClr val="333333"/>
              </a:solidFill>
              <a:latin typeface="Times New Roman" pitchFamily="18" charset="0"/>
            </a:endParaRPr>
          </a:p>
        </p:txBody>
      </p:sp>
      <p:sp>
        <p:nvSpPr>
          <p:cNvPr id="10265" name="Text Box 25"/>
          <p:cNvSpPr txBox="1">
            <a:spLocks noChangeArrowheads="1"/>
          </p:cNvSpPr>
          <p:nvPr/>
        </p:nvSpPr>
        <p:spPr bwMode="auto">
          <a:xfrm>
            <a:off x="460712" y="3025021"/>
            <a:ext cx="321023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pt-PT" altLang="en-US" b="0" dirty="0"/>
              <a:t>   </a:t>
            </a:r>
            <a:r>
              <a:rPr lang="pt-PT" altLang="en-US" sz="2400" b="0" dirty="0">
                <a:latin typeface="+mn-lt"/>
              </a:rPr>
              <a:t>Basic transformations:</a:t>
            </a:r>
          </a:p>
          <a:p>
            <a:pPr>
              <a:buFontTx/>
              <a:buChar char="•"/>
            </a:pPr>
            <a:endParaRPr lang="pt-PT" altLang="en-US" sz="2400" b="0" dirty="0">
              <a:latin typeface="+mn-lt"/>
            </a:endParaRPr>
          </a:p>
          <a:p>
            <a:r>
              <a:rPr lang="pt-PT" altLang="en-US" sz="2400" b="0" dirty="0">
                <a:latin typeface="+mn-lt"/>
              </a:rPr>
              <a:t>	</a:t>
            </a:r>
            <a:r>
              <a:rPr lang="pt-PT" altLang="en-US" sz="2400" b="0" dirty="0">
                <a:solidFill>
                  <a:srgbClr val="FF3399"/>
                </a:solidFill>
                <a:latin typeface="+mn-lt"/>
              </a:rPr>
              <a:t>- Translation</a:t>
            </a:r>
          </a:p>
          <a:p>
            <a:endParaRPr lang="pt-PT" altLang="en-US" sz="2400" b="0" dirty="0">
              <a:solidFill>
                <a:srgbClr val="FF3399"/>
              </a:solidFill>
              <a:latin typeface="+mn-lt"/>
            </a:endParaRPr>
          </a:p>
          <a:p>
            <a:r>
              <a:rPr lang="pt-PT" altLang="en-US" sz="2400" b="0" dirty="0">
                <a:solidFill>
                  <a:srgbClr val="FF3399"/>
                </a:solidFill>
                <a:latin typeface="+mn-lt"/>
              </a:rPr>
              <a:t>	- Scaling </a:t>
            </a:r>
          </a:p>
          <a:p>
            <a:endParaRPr lang="pt-PT" altLang="en-US" sz="2400" b="0" dirty="0">
              <a:solidFill>
                <a:srgbClr val="FF3399"/>
              </a:solidFill>
              <a:latin typeface="+mn-lt"/>
            </a:endParaRPr>
          </a:p>
          <a:p>
            <a:r>
              <a:rPr lang="pt-PT" altLang="en-US" sz="2400" b="0" dirty="0">
                <a:solidFill>
                  <a:srgbClr val="FF3399"/>
                </a:solidFill>
                <a:latin typeface="+mn-lt"/>
              </a:rPr>
              <a:t>	- Rotation</a:t>
            </a:r>
          </a:p>
        </p:txBody>
      </p:sp>
      <p:sp>
        <p:nvSpPr>
          <p:cNvPr id="10266" name="Text Box 26"/>
          <p:cNvSpPr txBox="1">
            <a:spLocks noChangeArrowheads="1"/>
          </p:cNvSpPr>
          <p:nvPr/>
        </p:nvSpPr>
        <p:spPr bwMode="auto">
          <a:xfrm>
            <a:off x="6769536" y="5390431"/>
            <a:ext cx="18101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en-US" sz="2000" b="0" dirty="0">
                <a:solidFill>
                  <a:srgbClr val="FF3399"/>
                </a:solidFill>
                <a:latin typeface="+mn-lt"/>
              </a:rPr>
              <a:t>Vector notation</a:t>
            </a:r>
          </a:p>
        </p:txBody>
      </p:sp>
      <p:sp>
        <p:nvSpPr>
          <p:cNvPr id="10267" name="Line 27"/>
          <p:cNvSpPr>
            <a:spLocks noChangeShapeType="1"/>
          </p:cNvSpPr>
          <p:nvPr/>
        </p:nvSpPr>
        <p:spPr bwMode="auto">
          <a:xfrm flipV="1">
            <a:off x="7085107" y="5068490"/>
            <a:ext cx="222304" cy="288131"/>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 name="CaixaDeTexto 1"/>
          <p:cNvSpPr txBox="1"/>
          <p:nvPr/>
        </p:nvSpPr>
        <p:spPr>
          <a:xfrm>
            <a:off x="6732240" y="2148655"/>
            <a:ext cx="1522910" cy="1692771"/>
          </a:xfrm>
          <a:prstGeom prst="rect">
            <a:avLst/>
          </a:prstGeom>
          <a:noFill/>
        </p:spPr>
        <p:txBody>
          <a:bodyPr wrap="square" rtlCol="0">
            <a:spAutoFit/>
          </a:bodyPr>
          <a:lstStyle/>
          <a:p>
            <a:r>
              <a:rPr lang="pt-PT" dirty="0"/>
              <a:t>               </a:t>
            </a:r>
            <a:r>
              <a:rPr lang="pt-PT" sz="2400" i="1" dirty="0">
                <a:latin typeface="Times New Roman" panose="02020603050405020304" pitchFamily="18" charset="0"/>
                <a:cs typeface="Times New Roman" panose="02020603050405020304" pitchFamily="18" charset="0"/>
              </a:rPr>
              <a:t>x </a:t>
            </a:r>
          </a:p>
          <a:p>
            <a:r>
              <a:rPr lang="pt-PT" sz="2400" i="1" dirty="0">
                <a:latin typeface="Times New Roman" panose="02020603050405020304" pitchFamily="18" charset="0"/>
                <a:cs typeface="Times New Roman" panose="02020603050405020304" pitchFamily="18" charset="0"/>
              </a:rPr>
              <a:t>  </a:t>
            </a:r>
            <a:r>
              <a:rPr lang="pt-PT" sz="2400" b="1" i="1" dirty="0">
                <a:latin typeface="Times New Roman" panose="02020603050405020304" pitchFamily="18" charset="0"/>
                <a:cs typeface="Times New Roman" panose="02020603050405020304" pitchFamily="18" charset="0"/>
              </a:rPr>
              <a:t>P</a:t>
            </a:r>
            <a:r>
              <a:rPr lang="pt-PT" sz="2400" i="1" dirty="0">
                <a:latin typeface="Times New Roman" panose="02020603050405020304" pitchFamily="18" charset="0"/>
                <a:cs typeface="Times New Roman" panose="02020603050405020304" pitchFamily="18" charset="0"/>
              </a:rPr>
              <a:t> =        </a:t>
            </a:r>
          </a:p>
          <a:p>
            <a:r>
              <a:rPr lang="pt-PT" sz="2400" i="1" dirty="0">
                <a:latin typeface="Times New Roman" panose="02020603050405020304" pitchFamily="18" charset="0"/>
                <a:cs typeface="Times New Roman" panose="02020603050405020304" pitchFamily="18" charset="0"/>
              </a:rPr>
              <a:t>           y</a:t>
            </a:r>
            <a:r>
              <a:rPr lang="pt-PT" sz="2400" b="1" i="1" dirty="0">
                <a:latin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 </a:t>
            </a:r>
          </a:p>
          <a:p>
            <a:endParaRPr lang="pt-PT" dirty="0"/>
          </a:p>
          <a:p>
            <a:endParaRPr lang="pt-PT" dirty="0"/>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211" y="2160123"/>
            <a:ext cx="2381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098" y="2131187"/>
            <a:ext cx="2571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CaixaDeTexto 15"/>
          <p:cNvSpPr txBox="1"/>
          <p:nvPr/>
        </p:nvSpPr>
        <p:spPr>
          <a:xfrm>
            <a:off x="6732240" y="3828297"/>
            <a:ext cx="1522910" cy="1692771"/>
          </a:xfrm>
          <a:prstGeom prst="rect">
            <a:avLst/>
          </a:prstGeom>
          <a:noFill/>
        </p:spPr>
        <p:txBody>
          <a:bodyPr wrap="square" rtlCol="0">
            <a:spAutoFit/>
          </a:bodyPr>
          <a:lstStyle/>
          <a:p>
            <a:r>
              <a:rPr lang="pt-PT" dirty="0"/>
              <a:t>               </a:t>
            </a:r>
            <a:r>
              <a:rPr lang="pt-PT" sz="2400" i="1" dirty="0">
                <a:latin typeface="Times New Roman" panose="02020603050405020304" pitchFamily="18" charset="0"/>
                <a:cs typeface="Times New Roman" panose="02020603050405020304" pitchFamily="18" charset="0"/>
              </a:rPr>
              <a:t>x’</a:t>
            </a:r>
          </a:p>
          <a:p>
            <a:r>
              <a:rPr lang="pt-PT" sz="2400" b="1" i="1" dirty="0">
                <a:latin typeface="Times New Roman" panose="02020603050405020304" pitchFamily="18" charset="0"/>
                <a:cs typeface="Times New Roman" panose="02020603050405020304" pitchFamily="18" charset="0"/>
              </a:rPr>
              <a:t> P’ </a:t>
            </a:r>
            <a:r>
              <a:rPr lang="pt-PT" sz="2400" i="1" dirty="0">
                <a:latin typeface="Times New Roman" panose="02020603050405020304" pitchFamily="18" charset="0"/>
                <a:cs typeface="Times New Roman" panose="02020603050405020304" pitchFamily="18" charset="0"/>
              </a:rPr>
              <a:t>=        </a:t>
            </a:r>
          </a:p>
          <a:p>
            <a:r>
              <a:rPr lang="pt-PT" sz="2400" i="1" dirty="0">
                <a:latin typeface="Times New Roman" panose="02020603050405020304" pitchFamily="18" charset="0"/>
                <a:cs typeface="Times New Roman" panose="02020603050405020304" pitchFamily="18" charset="0"/>
              </a:rPr>
              <a:t>           y’</a:t>
            </a:r>
            <a:r>
              <a:rPr lang="pt-PT" sz="2400" b="1" i="1" dirty="0">
                <a:latin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 </a:t>
            </a:r>
          </a:p>
          <a:p>
            <a:endParaRPr lang="pt-PT" dirty="0"/>
          </a:p>
          <a:p>
            <a:endParaRPr lang="pt-PT" dirty="0"/>
          </a:p>
        </p:txBody>
      </p:sp>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211" y="3839765"/>
            <a:ext cx="2381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233" y="3810001"/>
            <a:ext cx="2571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460712" y="5854840"/>
            <a:ext cx="8172430" cy="400110"/>
          </a:xfrm>
          <a:prstGeom prst="rect">
            <a:avLst/>
          </a:prstGeom>
          <a:noFill/>
        </p:spPr>
        <p:txBody>
          <a:bodyPr wrap="none" rtlCol="0">
            <a:spAutoFit/>
          </a:bodyPr>
          <a:lstStyle/>
          <a:p>
            <a:r>
              <a:rPr lang="en-US" sz="2000" dirty="0"/>
              <a:t>Complex transformations may be expressed as a composition of these</a:t>
            </a:r>
          </a:p>
        </p:txBody>
      </p:sp>
    </p:spTree>
    <p:extLst>
      <p:ext uri="{BB962C8B-B14F-4D97-AF65-F5344CB8AC3E}">
        <p14:creationId xmlns:p14="http://schemas.microsoft.com/office/powerpoint/2010/main" val="1185488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6"/>
          <p:cNvSpPr>
            <a:spLocks noGrp="1" noChangeArrowheads="1"/>
          </p:cNvSpPr>
          <p:nvPr>
            <p:ph type="title"/>
          </p:nvPr>
        </p:nvSpPr>
        <p:spPr/>
        <p:txBody>
          <a:bodyPr/>
          <a:lstStyle/>
          <a:p>
            <a:pPr algn="l"/>
            <a:r>
              <a:rPr lang="pt-PT" altLang="en-US" sz="2800" dirty="0"/>
              <a:t>Translation</a:t>
            </a:r>
          </a:p>
        </p:txBody>
      </p:sp>
      <p:pic>
        <p:nvPicPr>
          <p:cNvPr id="15363" name="Picture 3"/>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8964" r="23756"/>
          <a:stretch/>
        </p:blipFill>
        <p:spPr>
          <a:xfrm>
            <a:off x="-1" y="3357563"/>
            <a:ext cx="2926081" cy="3311797"/>
          </a:xfrm>
        </p:spPr>
      </p:pic>
      <p:sp>
        <p:nvSpPr>
          <p:cNvPr id="15373" name="Text Box 13"/>
          <p:cNvSpPr txBox="1">
            <a:spLocks noChangeArrowheads="1"/>
          </p:cNvSpPr>
          <p:nvPr/>
        </p:nvSpPr>
        <p:spPr bwMode="auto">
          <a:xfrm>
            <a:off x="356703" y="1194279"/>
            <a:ext cx="64223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pt-PT" altLang="en-US" b="0" dirty="0"/>
              <a:t> </a:t>
            </a:r>
            <a:r>
              <a:rPr lang="pt-PT" altLang="en-US" sz="2400" b="0" dirty="0">
                <a:latin typeface="+mn-lt"/>
              </a:rPr>
              <a:t>It is necessary to specify translations in </a:t>
            </a:r>
            <a:r>
              <a:rPr lang="pt-PT" altLang="en-US" sz="2800" i="1" dirty="0">
                <a:solidFill>
                  <a:srgbClr val="333333"/>
                </a:solidFill>
                <a:latin typeface="Times New Roman" pitchFamily="18" charset="0"/>
              </a:rPr>
              <a:t>x</a:t>
            </a:r>
            <a:r>
              <a:rPr lang="pt-PT" altLang="en-US" sz="3200" i="1" dirty="0">
                <a:solidFill>
                  <a:srgbClr val="333333"/>
                </a:solidFill>
                <a:latin typeface="Times New Roman" pitchFamily="18" charset="0"/>
              </a:rPr>
              <a:t> </a:t>
            </a:r>
            <a:r>
              <a:rPr lang="pt-PT" altLang="en-US" sz="2400" dirty="0">
                <a:latin typeface="+mn-lt"/>
              </a:rPr>
              <a:t>and</a:t>
            </a:r>
            <a:r>
              <a:rPr lang="pt-PT" altLang="en-US" sz="3200" i="1" dirty="0">
                <a:solidFill>
                  <a:srgbClr val="333333"/>
                </a:solidFill>
                <a:latin typeface="+mn-lt"/>
              </a:rPr>
              <a:t> </a:t>
            </a:r>
            <a:r>
              <a:rPr lang="pt-PT" altLang="en-US" sz="2800" i="1" dirty="0">
                <a:solidFill>
                  <a:srgbClr val="333333"/>
                </a:solidFill>
                <a:latin typeface="Times New Roman" pitchFamily="18" charset="0"/>
              </a:rPr>
              <a:t>y</a:t>
            </a:r>
            <a:r>
              <a:rPr lang="pt-PT" altLang="en-US" sz="3200" i="1" dirty="0">
                <a:solidFill>
                  <a:srgbClr val="333333"/>
                </a:solidFill>
                <a:latin typeface="Times New Roman" pitchFamily="18" charset="0"/>
              </a:rPr>
              <a:t> </a:t>
            </a:r>
          </a:p>
        </p:txBody>
      </p:sp>
      <p:sp>
        <p:nvSpPr>
          <p:cNvPr id="15374" name="Line 14"/>
          <p:cNvSpPr>
            <a:spLocks noChangeShapeType="1"/>
          </p:cNvSpPr>
          <p:nvPr/>
        </p:nvSpPr>
        <p:spPr bwMode="auto">
          <a:xfrm flipV="1">
            <a:off x="6877298" y="5577622"/>
            <a:ext cx="287337" cy="360363"/>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5375" name="Text Box 15"/>
          <p:cNvSpPr txBox="1">
            <a:spLocks noChangeArrowheads="1"/>
          </p:cNvSpPr>
          <p:nvPr/>
        </p:nvSpPr>
        <p:spPr bwMode="auto">
          <a:xfrm>
            <a:off x="5632450" y="5884068"/>
            <a:ext cx="30448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1400" b="0" dirty="0">
                <a:solidFill>
                  <a:srgbClr val="FF3399"/>
                </a:solidFill>
              </a:rPr>
              <a:t> </a:t>
            </a:r>
            <a:r>
              <a:rPr lang="pt-PT" altLang="en-US" sz="2000" b="0" dirty="0">
                <a:solidFill>
                  <a:srgbClr val="FF3399"/>
                </a:solidFill>
                <a:latin typeface="+mn-lt"/>
              </a:rPr>
              <a:t>transformation matrix</a:t>
            </a:r>
          </a:p>
        </p:txBody>
      </p:sp>
      <p:sp>
        <p:nvSpPr>
          <p:cNvPr id="10" name="CaixaDeTexto 9"/>
          <p:cNvSpPr txBox="1"/>
          <p:nvPr/>
        </p:nvSpPr>
        <p:spPr>
          <a:xfrm>
            <a:off x="3711870" y="3135202"/>
            <a:ext cx="1522910" cy="1692771"/>
          </a:xfrm>
          <a:prstGeom prst="rect">
            <a:avLst/>
          </a:prstGeom>
          <a:noFill/>
        </p:spPr>
        <p:txBody>
          <a:bodyPr wrap="square" rtlCol="0">
            <a:spAutoFit/>
          </a:bodyPr>
          <a:lstStyle/>
          <a:p>
            <a:r>
              <a:rPr lang="pt-PT" dirty="0"/>
              <a:t>               </a:t>
            </a:r>
            <a:r>
              <a:rPr lang="pt-PT" sz="2400" i="1" dirty="0">
                <a:latin typeface="Times New Roman" panose="02020603050405020304" pitchFamily="18" charset="0"/>
                <a:cs typeface="Times New Roman" panose="02020603050405020304" pitchFamily="18" charset="0"/>
              </a:rPr>
              <a:t>x </a:t>
            </a:r>
          </a:p>
          <a:p>
            <a:r>
              <a:rPr lang="pt-PT" sz="2400" i="1" dirty="0">
                <a:latin typeface="Times New Roman" panose="02020603050405020304" pitchFamily="18" charset="0"/>
                <a:cs typeface="Times New Roman" panose="02020603050405020304" pitchFamily="18" charset="0"/>
              </a:rPr>
              <a:t>  </a:t>
            </a:r>
            <a:r>
              <a:rPr lang="pt-PT" sz="2400" b="1" i="1" dirty="0">
                <a:latin typeface="Times New Roman" panose="02020603050405020304" pitchFamily="18" charset="0"/>
                <a:cs typeface="Times New Roman" panose="02020603050405020304" pitchFamily="18" charset="0"/>
              </a:rPr>
              <a:t>P</a:t>
            </a:r>
            <a:r>
              <a:rPr lang="pt-PT" sz="2400" i="1" dirty="0">
                <a:latin typeface="Times New Roman" panose="02020603050405020304" pitchFamily="18" charset="0"/>
                <a:cs typeface="Times New Roman" panose="02020603050405020304" pitchFamily="18" charset="0"/>
              </a:rPr>
              <a:t> =        </a:t>
            </a:r>
          </a:p>
          <a:p>
            <a:r>
              <a:rPr lang="pt-PT" sz="2400" i="1" dirty="0">
                <a:latin typeface="Times New Roman" panose="02020603050405020304" pitchFamily="18" charset="0"/>
                <a:cs typeface="Times New Roman" panose="02020603050405020304" pitchFamily="18" charset="0"/>
              </a:rPr>
              <a:t>           y</a:t>
            </a:r>
            <a:r>
              <a:rPr lang="pt-PT" sz="2400" b="1" i="1" dirty="0">
                <a:latin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 </a:t>
            </a:r>
          </a:p>
          <a:p>
            <a:endParaRPr lang="pt-PT" dirty="0"/>
          </a:p>
          <a:p>
            <a:endParaRPr lang="pt-PT"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841" y="3146670"/>
            <a:ext cx="2381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012" y="3117734"/>
            <a:ext cx="2571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CaixaDeTexto 16"/>
          <p:cNvSpPr txBox="1"/>
          <p:nvPr/>
        </p:nvSpPr>
        <p:spPr>
          <a:xfrm>
            <a:off x="5555158" y="3130753"/>
            <a:ext cx="1522910" cy="1692771"/>
          </a:xfrm>
          <a:prstGeom prst="rect">
            <a:avLst/>
          </a:prstGeom>
          <a:noFill/>
        </p:spPr>
        <p:txBody>
          <a:bodyPr wrap="square" rtlCol="0">
            <a:spAutoFit/>
          </a:bodyPr>
          <a:lstStyle/>
          <a:p>
            <a:r>
              <a:rPr lang="pt-PT" dirty="0"/>
              <a:t>               </a:t>
            </a:r>
            <a:r>
              <a:rPr lang="pt-PT" sz="2400" i="1" dirty="0">
                <a:latin typeface="Times New Roman" panose="02020603050405020304" pitchFamily="18" charset="0"/>
                <a:cs typeface="Times New Roman" panose="02020603050405020304" pitchFamily="18" charset="0"/>
              </a:rPr>
              <a:t>x’ </a:t>
            </a:r>
          </a:p>
          <a:p>
            <a:r>
              <a:rPr lang="pt-PT" sz="2400" b="1" i="1" dirty="0">
                <a:latin typeface="Times New Roman" panose="02020603050405020304" pitchFamily="18" charset="0"/>
                <a:cs typeface="Times New Roman" panose="02020603050405020304" pitchFamily="18" charset="0"/>
              </a:rPr>
              <a:t> P’ </a:t>
            </a:r>
            <a:r>
              <a:rPr lang="pt-PT" sz="2400" i="1" dirty="0">
                <a:latin typeface="Times New Roman" panose="02020603050405020304" pitchFamily="18" charset="0"/>
                <a:cs typeface="Times New Roman" panose="02020603050405020304" pitchFamily="18" charset="0"/>
              </a:rPr>
              <a:t>=        </a:t>
            </a:r>
          </a:p>
          <a:p>
            <a:r>
              <a:rPr lang="pt-PT" sz="2400" i="1" dirty="0">
                <a:latin typeface="Times New Roman" panose="02020603050405020304" pitchFamily="18" charset="0"/>
                <a:cs typeface="Times New Roman" panose="02020603050405020304" pitchFamily="18" charset="0"/>
              </a:rPr>
              <a:t>           y’</a:t>
            </a:r>
            <a:r>
              <a:rPr lang="pt-PT" sz="2400" b="1" i="1" dirty="0">
                <a:latin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 </a:t>
            </a:r>
          </a:p>
          <a:p>
            <a:endParaRPr lang="pt-PT" dirty="0"/>
          </a:p>
          <a:p>
            <a:endParaRPr lang="pt-PT" dirty="0"/>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9" y="3142221"/>
            <a:ext cx="2381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300" y="3154739"/>
            <a:ext cx="2571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CaixaDeTexto 19"/>
          <p:cNvSpPr txBox="1"/>
          <p:nvPr/>
        </p:nvSpPr>
        <p:spPr>
          <a:xfrm>
            <a:off x="7301011" y="3107725"/>
            <a:ext cx="1522910" cy="1692771"/>
          </a:xfrm>
          <a:prstGeom prst="rect">
            <a:avLst/>
          </a:prstGeom>
          <a:noFill/>
        </p:spPr>
        <p:txBody>
          <a:bodyPr wrap="square" rtlCol="0">
            <a:spAutoFit/>
          </a:bodyPr>
          <a:lstStyle/>
          <a:p>
            <a:r>
              <a:rPr lang="pt-PT" dirty="0"/>
              <a:t>               </a:t>
            </a:r>
            <a:r>
              <a:rPr lang="pt-PT" sz="2400" i="1" dirty="0">
                <a:latin typeface="Times New Roman" panose="02020603050405020304" pitchFamily="18" charset="0"/>
                <a:cs typeface="Times New Roman" panose="02020603050405020304" pitchFamily="18" charset="0"/>
              </a:rPr>
              <a:t>t</a:t>
            </a:r>
            <a:r>
              <a:rPr lang="pt-PT" sz="2000" i="1" dirty="0">
                <a:latin typeface="Times New Roman" panose="02020603050405020304" pitchFamily="18" charset="0"/>
                <a:cs typeface="Times New Roman" panose="02020603050405020304" pitchFamily="18" charset="0"/>
              </a:rPr>
              <a:t>x</a:t>
            </a:r>
            <a:r>
              <a:rPr lang="pt-PT" sz="2400" i="1" dirty="0">
                <a:latin typeface="Times New Roman" panose="02020603050405020304" pitchFamily="18" charset="0"/>
                <a:cs typeface="Times New Roman" panose="02020603050405020304" pitchFamily="18" charset="0"/>
              </a:rPr>
              <a:t> </a:t>
            </a:r>
          </a:p>
          <a:p>
            <a:r>
              <a:rPr lang="pt-PT" sz="2400" i="1" dirty="0">
                <a:latin typeface="Times New Roman" panose="02020603050405020304" pitchFamily="18" charset="0"/>
                <a:cs typeface="Times New Roman" panose="02020603050405020304" pitchFamily="18" charset="0"/>
              </a:rPr>
              <a:t>  </a:t>
            </a:r>
            <a:r>
              <a:rPr lang="pt-PT" sz="2400" b="1" i="1" dirty="0">
                <a:latin typeface="Times New Roman" panose="02020603050405020304" pitchFamily="18" charset="0"/>
                <a:cs typeface="Times New Roman" panose="02020603050405020304" pitchFamily="18" charset="0"/>
              </a:rPr>
              <a:t>T</a:t>
            </a:r>
            <a:r>
              <a:rPr lang="pt-PT" sz="2400" i="1" dirty="0">
                <a:latin typeface="Times New Roman" panose="02020603050405020304" pitchFamily="18" charset="0"/>
                <a:cs typeface="Times New Roman" panose="02020603050405020304" pitchFamily="18" charset="0"/>
              </a:rPr>
              <a:t> =        </a:t>
            </a:r>
          </a:p>
          <a:p>
            <a:r>
              <a:rPr lang="pt-PT" sz="2400" i="1" dirty="0">
                <a:latin typeface="Times New Roman" panose="02020603050405020304" pitchFamily="18" charset="0"/>
                <a:cs typeface="Times New Roman" panose="02020603050405020304" pitchFamily="18" charset="0"/>
              </a:rPr>
              <a:t>           t</a:t>
            </a:r>
            <a:r>
              <a:rPr lang="pt-PT" sz="2000" i="1" dirty="0">
                <a:latin typeface="Times New Roman" panose="02020603050405020304" pitchFamily="18" charset="0"/>
                <a:cs typeface="Times New Roman" panose="02020603050405020304" pitchFamily="18" charset="0"/>
              </a:rPr>
              <a:t>y</a:t>
            </a:r>
            <a:r>
              <a:rPr lang="pt-PT" sz="2400" b="1" i="1" dirty="0">
                <a:latin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 </a:t>
            </a:r>
          </a:p>
          <a:p>
            <a:endParaRPr lang="pt-PT" dirty="0"/>
          </a:p>
          <a:p>
            <a:endParaRPr lang="pt-PT" dirty="0"/>
          </a:p>
        </p:txBody>
      </p:sp>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6982" y="3119193"/>
            <a:ext cx="2381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153" y="3090257"/>
            <a:ext cx="2571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ixaDeTexto 1"/>
          <p:cNvSpPr txBox="1"/>
          <p:nvPr/>
        </p:nvSpPr>
        <p:spPr>
          <a:xfrm>
            <a:off x="5796136" y="5157192"/>
            <a:ext cx="1649619" cy="461665"/>
          </a:xfrm>
          <a:prstGeom prst="rect">
            <a:avLst/>
          </a:prstGeom>
          <a:noFill/>
        </p:spPr>
        <p:txBody>
          <a:bodyPr wrap="none" rtlCol="0">
            <a:spAutoFit/>
          </a:bodyPr>
          <a:lstStyle/>
          <a:p>
            <a:r>
              <a:rPr lang="pt-PT" sz="2400" b="1" i="1" dirty="0">
                <a:latin typeface="Times New Roman" panose="02020603050405020304" pitchFamily="18" charset="0"/>
                <a:cs typeface="Times New Roman" panose="02020603050405020304" pitchFamily="18" charset="0"/>
              </a:rPr>
              <a:t>P´ =  P + T </a:t>
            </a:r>
          </a:p>
        </p:txBody>
      </p:sp>
      <p:sp>
        <p:nvSpPr>
          <p:cNvPr id="3" name="CaixaDeTexto 2"/>
          <p:cNvSpPr txBox="1"/>
          <p:nvPr/>
        </p:nvSpPr>
        <p:spPr>
          <a:xfrm>
            <a:off x="4200001" y="2067847"/>
            <a:ext cx="1634358" cy="523220"/>
          </a:xfrm>
          <a:prstGeom prst="rect">
            <a:avLst/>
          </a:prstGeom>
          <a:noFill/>
        </p:spPr>
        <p:txBody>
          <a:bodyPr wrap="none" rtlCol="0">
            <a:spAutoFit/>
          </a:bodyPr>
          <a:lstStyle/>
          <a:p>
            <a:r>
              <a:rPr lang="pt-PT" sz="2800" i="1" dirty="0">
                <a:latin typeface="Times New Roman" panose="02020603050405020304" pitchFamily="18" charset="0"/>
                <a:cs typeface="Times New Roman" panose="02020603050405020304" pitchFamily="18" charset="0"/>
              </a:rPr>
              <a:t>x’ = x + t</a:t>
            </a:r>
            <a:r>
              <a:rPr lang="pt-PT" sz="2000" i="1" dirty="0">
                <a:latin typeface="Times New Roman" panose="02020603050405020304" pitchFamily="18" charset="0"/>
                <a:cs typeface="Times New Roman" panose="02020603050405020304" pitchFamily="18" charset="0"/>
              </a:rPr>
              <a:t>x</a:t>
            </a:r>
          </a:p>
        </p:txBody>
      </p:sp>
      <p:sp>
        <p:nvSpPr>
          <p:cNvPr id="25" name="CaixaDeTexto 24"/>
          <p:cNvSpPr txBox="1"/>
          <p:nvPr/>
        </p:nvSpPr>
        <p:spPr>
          <a:xfrm>
            <a:off x="5940941" y="2067847"/>
            <a:ext cx="1638847" cy="523220"/>
          </a:xfrm>
          <a:prstGeom prst="rect">
            <a:avLst/>
          </a:prstGeom>
          <a:noFill/>
        </p:spPr>
        <p:txBody>
          <a:bodyPr wrap="none" rtlCol="0">
            <a:spAutoFit/>
          </a:bodyPr>
          <a:lstStyle/>
          <a:p>
            <a:r>
              <a:rPr lang="pt-PT" sz="2800" i="1" dirty="0">
                <a:latin typeface="Times New Roman" panose="02020603050405020304" pitchFamily="18" charset="0"/>
                <a:cs typeface="Times New Roman" panose="02020603050405020304" pitchFamily="18" charset="0"/>
              </a:rPr>
              <a:t>y’ = y + t</a:t>
            </a:r>
            <a:r>
              <a:rPr lang="pt-PT" sz="2000" i="1" dirty="0">
                <a:latin typeface="Times New Roman" panose="02020603050405020304" pitchFamily="18" charset="0"/>
                <a:cs typeface="Times New Roman" panose="02020603050405020304" pitchFamily="18" charset="0"/>
              </a:rPr>
              <a:t>y</a:t>
            </a:r>
          </a:p>
        </p:txBody>
      </p:sp>
      <p:sp>
        <p:nvSpPr>
          <p:cNvPr id="4" name="Marcador de Posição do Número do Diapositivo 3"/>
          <p:cNvSpPr>
            <a:spLocks noGrp="1"/>
          </p:cNvSpPr>
          <p:nvPr>
            <p:ph type="sldNum" sz="quarter" idx="12"/>
          </p:nvPr>
        </p:nvSpPr>
        <p:spPr/>
        <p:txBody>
          <a:bodyPr/>
          <a:lstStyle/>
          <a:p>
            <a:pPr>
              <a:defRPr/>
            </a:pPr>
            <a:fld id="{3009B249-72F7-48A9-97E8-3DDF356DD0BE}" type="slidenum">
              <a:rPr lang="en-US" smtClean="0"/>
              <a:pPr>
                <a:defRPr/>
              </a:pPr>
              <a:t>12</a:t>
            </a:fld>
            <a:endParaRPr lang="en-US" dirty="0"/>
          </a:p>
        </p:txBody>
      </p:sp>
    </p:spTree>
    <p:extLst>
      <p:ext uri="{BB962C8B-B14F-4D97-AF65-F5344CB8AC3E}">
        <p14:creationId xmlns:p14="http://schemas.microsoft.com/office/powerpoint/2010/main" val="3407380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1" name="Rectangle 13"/>
          <p:cNvSpPr>
            <a:spLocks noGrp="1" noChangeArrowheads="1"/>
          </p:cNvSpPr>
          <p:nvPr>
            <p:ph type="title"/>
          </p:nvPr>
        </p:nvSpPr>
        <p:spPr>
          <a:xfrm>
            <a:off x="395288" y="260350"/>
            <a:ext cx="8229600" cy="1143000"/>
          </a:xfrm>
          <a:noFill/>
          <a:ln/>
        </p:spPr>
        <p:txBody>
          <a:bodyPr/>
          <a:lstStyle/>
          <a:p>
            <a:pPr algn="l"/>
            <a:r>
              <a:rPr lang="pt-PT" altLang="en-US" sz="2800" dirty="0"/>
              <a:t>Translation</a:t>
            </a:r>
          </a:p>
        </p:txBody>
      </p:sp>
      <p:pic>
        <p:nvPicPr>
          <p:cNvPr id="17411" name="Picture 3"/>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9262" t="6592" r="6527"/>
          <a:stretch/>
        </p:blipFill>
        <p:spPr>
          <a:xfrm>
            <a:off x="5143064" y="2317364"/>
            <a:ext cx="3468414" cy="4150350"/>
          </a:xfrm>
          <a:noFill/>
        </p:spPr>
      </p:pic>
      <p:sp>
        <p:nvSpPr>
          <p:cNvPr id="6" name="Slide Number Placeholder 7"/>
          <p:cNvSpPr>
            <a:spLocks noGrp="1"/>
          </p:cNvSpPr>
          <p:nvPr>
            <p:ph type="sldNum" sz="quarter" idx="12"/>
          </p:nvPr>
        </p:nvSpPr>
        <p:spPr/>
        <p:txBody>
          <a:bodyPr/>
          <a:lstStyle/>
          <a:p>
            <a:fld id="{CBB8E316-29B3-4B61-8C4D-54AAB37441DE}" type="slidenum">
              <a:rPr lang="en-GB" altLang="en-US"/>
              <a:pPr/>
              <a:t>13</a:t>
            </a:fld>
            <a:endParaRPr lang="en-GB" altLang="en-US" dirty="0"/>
          </a:p>
        </p:txBody>
      </p:sp>
      <p:sp>
        <p:nvSpPr>
          <p:cNvPr id="17425" name="Text Box 17"/>
          <p:cNvSpPr txBox="1">
            <a:spLocks noChangeArrowheads="1"/>
          </p:cNvSpPr>
          <p:nvPr/>
        </p:nvSpPr>
        <p:spPr bwMode="auto">
          <a:xfrm>
            <a:off x="323528" y="1617936"/>
            <a:ext cx="8675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pt-PT" altLang="en-US" b="0" dirty="0"/>
              <a:t>  </a:t>
            </a:r>
            <a:r>
              <a:rPr lang="pt-PT" altLang="en-US" sz="2400" b="0" dirty="0">
                <a:latin typeface="+mn-lt"/>
              </a:rPr>
              <a:t>It is a </a:t>
            </a:r>
            <a:r>
              <a:rPr lang="pt-PT" altLang="en-US" sz="2400" b="0" dirty="0">
                <a:solidFill>
                  <a:srgbClr val="FF3399"/>
                </a:solidFill>
                <a:latin typeface="+mn-lt"/>
              </a:rPr>
              <a:t>rigid body transformation </a:t>
            </a:r>
            <a:r>
              <a:rPr lang="pt-PT" altLang="en-US" sz="2400" b="0" dirty="0">
                <a:latin typeface="+mn-lt"/>
              </a:rPr>
              <a:t>(it does not deform the object)</a:t>
            </a:r>
            <a:endParaRPr lang="pt-PT" altLang="en-US" sz="2400" b="0" dirty="0">
              <a:solidFill>
                <a:srgbClr val="FF3399"/>
              </a:solidFill>
              <a:latin typeface="+mn-lt"/>
            </a:endParaRPr>
          </a:p>
        </p:txBody>
      </p:sp>
      <p:sp>
        <p:nvSpPr>
          <p:cNvPr id="17426" name="Text Box 18"/>
          <p:cNvSpPr txBox="1">
            <a:spLocks noChangeArrowheads="1"/>
          </p:cNvSpPr>
          <p:nvPr/>
        </p:nvSpPr>
        <p:spPr bwMode="auto">
          <a:xfrm>
            <a:off x="539750" y="2996952"/>
            <a:ext cx="388778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a:latin typeface="+mn-lt"/>
              </a:rPr>
              <a:t>- To apply a translation to a line segment we need only to transform the end points</a:t>
            </a:r>
          </a:p>
          <a:p>
            <a:endParaRPr lang="en-US" altLang="en-US" sz="2400" dirty="0">
              <a:latin typeface="+mn-lt"/>
            </a:endParaRPr>
          </a:p>
          <a:p>
            <a:r>
              <a:rPr lang="en-US" altLang="en-US" sz="2400" dirty="0">
                <a:latin typeface="+mn-lt"/>
              </a:rPr>
              <a:t>- To apply a translation to a polygon we need only to transform the vertices</a:t>
            </a:r>
          </a:p>
          <a:p>
            <a:endParaRPr lang="en-US" altLang="en-US" sz="2400" b="0" dirty="0">
              <a:latin typeface="+mn-lt"/>
            </a:endParaRPr>
          </a:p>
        </p:txBody>
      </p:sp>
      <p:sp>
        <p:nvSpPr>
          <p:cNvPr id="7" name="Rectangle 5"/>
          <p:cNvSpPr>
            <a:spLocks noChangeArrowheads="1"/>
          </p:cNvSpPr>
          <p:nvPr/>
        </p:nvSpPr>
        <p:spPr bwMode="auto">
          <a:xfrm>
            <a:off x="5148064" y="6362302"/>
            <a:ext cx="224279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r>
              <a:rPr lang="en-US" altLang="pt-PT" sz="1800" dirty="0">
                <a:solidFill>
                  <a:schemeClr val="accent5">
                    <a:lumMod val="75000"/>
                  </a:schemeClr>
                </a:solidFill>
              </a:rPr>
              <a:t>)</a:t>
            </a:r>
          </a:p>
        </p:txBody>
      </p:sp>
    </p:spTree>
    <p:extLst>
      <p:ext uri="{BB962C8B-B14F-4D97-AF65-F5344CB8AC3E}">
        <p14:creationId xmlns:p14="http://schemas.microsoft.com/office/powerpoint/2010/main" val="3243932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Grp="1" noChangeArrowheads="1"/>
          </p:cNvSpPr>
          <p:nvPr>
            <p:ph type="title"/>
          </p:nvPr>
        </p:nvSpPr>
        <p:spPr>
          <a:xfrm>
            <a:off x="601663" y="332656"/>
            <a:ext cx="8229600" cy="1143000"/>
          </a:xfrm>
          <a:noFill/>
          <a:ln/>
        </p:spPr>
        <p:txBody>
          <a:bodyPr/>
          <a:lstStyle/>
          <a:p>
            <a:pPr algn="l"/>
            <a:r>
              <a:rPr lang="pt-PT" altLang="en-US" sz="2800" dirty="0"/>
              <a:t>Rotation</a:t>
            </a:r>
          </a:p>
        </p:txBody>
      </p:sp>
      <p:pic>
        <p:nvPicPr>
          <p:cNvPr id="79874" name="Picture 2"/>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8411"/>
          <a:stretch/>
        </p:blipFill>
        <p:spPr>
          <a:xfrm>
            <a:off x="552723" y="3933056"/>
            <a:ext cx="3514286" cy="2757115"/>
          </a:xfrm>
          <a:noFill/>
          <a:ln/>
        </p:spPr>
      </p:pic>
      <p:sp>
        <p:nvSpPr>
          <p:cNvPr id="7" name="Slide Number Placeholder 7"/>
          <p:cNvSpPr>
            <a:spLocks noGrp="1"/>
          </p:cNvSpPr>
          <p:nvPr>
            <p:ph type="sldNum" sz="quarter" idx="12"/>
          </p:nvPr>
        </p:nvSpPr>
        <p:spPr/>
        <p:txBody>
          <a:bodyPr/>
          <a:lstStyle/>
          <a:p>
            <a:fld id="{88DAEF9A-45B4-4EAB-B19A-F25895AB3FAC}" type="slidenum">
              <a:rPr lang="en-GB" altLang="en-US"/>
              <a:pPr/>
              <a:t>14</a:t>
            </a:fld>
            <a:endParaRPr lang="en-GB" altLang="en-US" dirty="0"/>
          </a:p>
        </p:txBody>
      </p:sp>
      <p:sp>
        <p:nvSpPr>
          <p:cNvPr id="79877" name="Text Box 5"/>
          <p:cNvSpPr txBox="1">
            <a:spLocks noChangeArrowheads="1"/>
          </p:cNvSpPr>
          <p:nvPr/>
        </p:nvSpPr>
        <p:spPr bwMode="auto">
          <a:xfrm>
            <a:off x="395288" y="1484784"/>
            <a:ext cx="8641208"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b="0" dirty="0"/>
              <a:t>  </a:t>
            </a:r>
            <a:r>
              <a:rPr lang="en-US" altLang="en-US" sz="2400" b="0" dirty="0">
                <a:latin typeface="+mn-lt"/>
              </a:rPr>
              <a:t>To apply a 2D rotation we need to specify:</a:t>
            </a:r>
          </a:p>
          <a:p>
            <a:pPr>
              <a:buFontTx/>
              <a:buChar char="•"/>
            </a:pPr>
            <a:endParaRPr lang="en-US" altLang="en-US" sz="2400" b="0" dirty="0">
              <a:latin typeface="+mn-lt"/>
            </a:endParaRPr>
          </a:p>
          <a:p>
            <a:pPr lvl="1">
              <a:buFontTx/>
              <a:buChar char="-"/>
            </a:pPr>
            <a:r>
              <a:rPr lang="en-US" altLang="en-US" sz="2400" b="0" dirty="0">
                <a:latin typeface="+mn-lt"/>
              </a:rPr>
              <a:t> a point (center of rotation) </a:t>
            </a:r>
          </a:p>
          <a:p>
            <a:pPr lvl="1"/>
            <a:r>
              <a:rPr lang="en-US" altLang="en-US" sz="2000" b="1" i="1" dirty="0">
                <a:solidFill>
                  <a:srgbClr val="FF3399"/>
                </a:solidFill>
                <a:latin typeface="Times New Roman" panose="02020603050405020304" pitchFamily="18" charset="0"/>
                <a:cs typeface="Times New Roman" panose="02020603050405020304" pitchFamily="18" charset="0"/>
              </a:rPr>
              <a:t>(x</a:t>
            </a:r>
            <a:r>
              <a:rPr lang="en-US" altLang="en-US" sz="1800" b="1" i="1" baseline="-25000" dirty="0">
                <a:solidFill>
                  <a:srgbClr val="FF3399"/>
                </a:solidFill>
                <a:latin typeface="Times New Roman" panose="02020603050405020304" pitchFamily="18" charset="0"/>
                <a:cs typeface="Times New Roman" panose="02020603050405020304" pitchFamily="18" charset="0"/>
              </a:rPr>
              <a:t>r</a:t>
            </a:r>
            <a:r>
              <a:rPr lang="en-US" altLang="en-US" sz="2000" b="1" i="1" dirty="0">
                <a:solidFill>
                  <a:srgbClr val="FF3399"/>
                </a:solidFill>
                <a:latin typeface="Times New Roman" panose="02020603050405020304" pitchFamily="18" charset="0"/>
                <a:cs typeface="Times New Roman" panose="02020603050405020304" pitchFamily="18" charset="0"/>
              </a:rPr>
              <a:t> , y</a:t>
            </a:r>
            <a:r>
              <a:rPr lang="en-US" altLang="en-US" sz="1800" b="1" i="1" baseline="-25000" dirty="0">
                <a:solidFill>
                  <a:srgbClr val="FF3399"/>
                </a:solidFill>
                <a:latin typeface="Times New Roman" panose="02020603050405020304" pitchFamily="18" charset="0"/>
                <a:cs typeface="Times New Roman" panose="02020603050405020304" pitchFamily="18" charset="0"/>
              </a:rPr>
              <a:t>r </a:t>
            </a:r>
            <a:r>
              <a:rPr lang="en-US" altLang="en-US" sz="2000" b="1" i="1" dirty="0">
                <a:solidFill>
                  <a:srgbClr val="FF3399"/>
                </a:solidFill>
                <a:latin typeface="Times New Roman" panose="02020603050405020304" pitchFamily="18" charset="0"/>
                <a:cs typeface="Times New Roman" panose="02020603050405020304" pitchFamily="18" charset="0"/>
              </a:rPr>
              <a:t>)</a:t>
            </a:r>
          </a:p>
          <a:p>
            <a:pPr lvl="1"/>
            <a:endParaRPr lang="en-US" altLang="en-US" sz="2400" i="1" dirty="0">
              <a:solidFill>
                <a:srgbClr val="333333"/>
              </a:solidFill>
              <a:latin typeface="+mn-lt"/>
            </a:endParaRPr>
          </a:p>
          <a:p>
            <a:pPr marL="800100" lvl="1" indent="-342900">
              <a:buFontTx/>
              <a:buChar char="-"/>
            </a:pPr>
            <a:r>
              <a:rPr lang="en-US" altLang="en-US" sz="2400" b="0" dirty="0">
                <a:latin typeface="+mn-lt"/>
              </a:rPr>
              <a:t>a rotation angle </a:t>
            </a:r>
            <a:r>
              <a:rPr lang="en-US" altLang="en-US" sz="2000" b="1" i="1" dirty="0">
                <a:solidFill>
                  <a:srgbClr val="FF3399"/>
                </a:solidFill>
                <a:latin typeface="Times New Roman" panose="02020603050405020304" pitchFamily="18" charset="0"/>
                <a:cs typeface="Times New Roman" panose="02020603050405020304" pitchFamily="18" charset="0"/>
              </a:rPr>
              <a:t>θ</a:t>
            </a:r>
            <a:r>
              <a:rPr lang="en-US" altLang="en-US" sz="2400" b="0" i="1" dirty="0">
                <a:solidFill>
                  <a:srgbClr val="333333"/>
                </a:solidFill>
                <a:latin typeface="+mn-lt"/>
                <a:cs typeface="Arial" charset="0"/>
              </a:rPr>
              <a:t> </a:t>
            </a:r>
            <a:r>
              <a:rPr lang="en-US" altLang="en-US" sz="2400" b="0" dirty="0">
                <a:latin typeface="+mn-lt"/>
                <a:cs typeface="Arial" charset="0"/>
              </a:rPr>
              <a:t>(the convention is: positive -</a:t>
            </a:r>
            <a:r>
              <a:rPr lang="en-US" altLang="en-US" sz="2400" dirty="0">
                <a:latin typeface="+mn-lt"/>
                <a:cs typeface="Arial" charset="0"/>
              </a:rPr>
              <a:t>&gt; </a:t>
            </a:r>
            <a:r>
              <a:rPr lang="en-US" altLang="en-US" sz="2400" b="0" dirty="0">
                <a:latin typeface="+mn-lt"/>
                <a:cs typeface="Arial" charset="0"/>
              </a:rPr>
              <a:t>counter-								clockwise</a:t>
            </a:r>
            <a:r>
              <a:rPr lang="en-US" altLang="en-US" sz="2400" b="0" dirty="0">
                <a:cs typeface="Arial" charset="0"/>
              </a:rPr>
              <a:t>)</a:t>
            </a:r>
          </a:p>
          <a:p>
            <a:pPr marL="800100" lvl="1" indent="-342900">
              <a:buFontTx/>
              <a:buChar char="-"/>
            </a:pPr>
            <a:endParaRPr lang="pt-PT" altLang="en-US" sz="2400" dirty="0">
              <a:cs typeface="Arial" charset="0"/>
            </a:endParaRPr>
          </a:p>
          <a:p>
            <a:pPr marL="800100" lvl="1" indent="-342900">
              <a:buFontTx/>
              <a:buChar char="-"/>
            </a:pPr>
            <a:endParaRPr lang="pt-PT" altLang="en-US" sz="2400" b="0" dirty="0">
              <a:cs typeface="Arial" charset="0"/>
            </a:endParaRPr>
          </a:p>
          <a:p>
            <a:pPr marL="800100" lvl="1" indent="-342900">
              <a:buFontTx/>
              <a:buChar char="-"/>
            </a:pPr>
            <a:endParaRPr lang="pt-PT" altLang="en-US" sz="2400" dirty="0">
              <a:cs typeface="Arial" charset="0"/>
            </a:endParaRPr>
          </a:p>
          <a:p>
            <a:pPr lvl="8"/>
            <a:endParaRPr lang="pt-PT" altLang="en-US" sz="2400" dirty="0">
              <a:cs typeface="Arial" charset="0"/>
            </a:endParaRPr>
          </a:p>
          <a:p>
            <a:pPr lvl="8"/>
            <a:r>
              <a:rPr lang="pt-PT" altLang="en-US" sz="2400" dirty="0">
                <a:cs typeface="Arial" charset="0"/>
              </a:rPr>
              <a:t>  </a:t>
            </a:r>
            <a:r>
              <a:rPr lang="pt-PT" altLang="en-US" sz="2400" dirty="0">
                <a:latin typeface="+mn-lt"/>
                <a:cs typeface="Arial" charset="0"/>
              </a:rPr>
              <a:t>- </a:t>
            </a:r>
            <a:r>
              <a:rPr lang="en-US" altLang="en-US" sz="2400" b="0" dirty="0">
                <a:latin typeface="+mn-lt"/>
                <a:cs typeface="Arial" charset="0"/>
              </a:rPr>
              <a:t>the simplest case is a rotation 	around the origin (0,0)</a:t>
            </a:r>
          </a:p>
        </p:txBody>
      </p:sp>
      <p:sp>
        <p:nvSpPr>
          <p:cNvPr id="79882" name="Text Box 10"/>
          <p:cNvSpPr txBox="1">
            <a:spLocks noChangeArrowheads="1"/>
          </p:cNvSpPr>
          <p:nvPr/>
        </p:nvSpPr>
        <p:spPr bwMode="auto">
          <a:xfrm>
            <a:off x="4838879" y="4336552"/>
            <a:ext cx="20088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en-US" sz="2000" i="1" dirty="0">
                <a:solidFill>
                  <a:srgbClr val="FF3399"/>
                </a:solidFill>
              </a:rPr>
              <a:t>Positive rotation</a:t>
            </a:r>
          </a:p>
        </p:txBody>
      </p:sp>
      <p:sp>
        <p:nvSpPr>
          <p:cNvPr id="79883" name="Line 11"/>
          <p:cNvSpPr>
            <a:spLocks noChangeShapeType="1"/>
          </p:cNvSpPr>
          <p:nvPr/>
        </p:nvSpPr>
        <p:spPr bwMode="auto">
          <a:xfrm flipH="1">
            <a:off x="3347861" y="4536607"/>
            <a:ext cx="1368151" cy="404561"/>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extLst>
      <p:ext uri="{BB962C8B-B14F-4D97-AF65-F5344CB8AC3E}">
        <p14:creationId xmlns:p14="http://schemas.microsoft.com/office/powerpoint/2010/main" val="1783584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noGrp="1" noChangeArrowheads="1"/>
          </p:cNvSpPr>
          <p:nvPr>
            <p:ph type="title"/>
          </p:nvPr>
        </p:nvSpPr>
        <p:spPr>
          <a:xfrm>
            <a:off x="468313" y="188640"/>
            <a:ext cx="8229600" cy="1143000"/>
          </a:xfrm>
          <a:noFill/>
          <a:ln/>
        </p:spPr>
        <p:txBody>
          <a:bodyPr/>
          <a:lstStyle/>
          <a:p>
            <a:pPr algn="l"/>
            <a:r>
              <a:rPr lang="pt-PT" altLang="en-US" sz="2800" dirty="0"/>
              <a:t>Rotation around the origin</a:t>
            </a:r>
          </a:p>
        </p:txBody>
      </p:sp>
      <p:sp>
        <p:nvSpPr>
          <p:cNvPr id="17" name="Slide Number Placeholder 7"/>
          <p:cNvSpPr>
            <a:spLocks noGrp="1"/>
          </p:cNvSpPr>
          <p:nvPr>
            <p:ph type="sldNum" sz="quarter" idx="12"/>
          </p:nvPr>
        </p:nvSpPr>
        <p:spPr/>
        <p:txBody>
          <a:bodyPr/>
          <a:lstStyle/>
          <a:p>
            <a:fld id="{B1B92E04-1025-4A46-AC1D-0E17BD23553C}" type="slidenum">
              <a:rPr lang="en-GB" altLang="en-US"/>
              <a:pPr/>
              <a:t>15</a:t>
            </a:fld>
            <a:endParaRPr lang="en-GB" altLang="en-US" dirty="0"/>
          </a:p>
        </p:txBody>
      </p:sp>
      <p:sp>
        <p:nvSpPr>
          <p:cNvPr id="78855" name="Text Box 7"/>
          <p:cNvSpPr txBox="1">
            <a:spLocks noChangeArrowheads="1"/>
          </p:cNvSpPr>
          <p:nvPr/>
        </p:nvSpPr>
        <p:spPr bwMode="auto">
          <a:xfrm>
            <a:off x="250825" y="1171222"/>
            <a:ext cx="8642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pt-PT" altLang="en-US" b="0" dirty="0"/>
              <a:t>  </a:t>
            </a:r>
            <a:r>
              <a:rPr lang="pt-PT" altLang="en-US" sz="2400" b="0" dirty="0">
                <a:latin typeface="+mn-lt"/>
              </a:rPr>
              <a:t>The simplest case:</a:t>
            </a:r>
          </a:p>
          <a:p>
            <a:pPr>
              <a:buFontTx/>
              <a:buChar char="•"/>
            </a:pPr>
            <a:endParaRPr lang="el-GR" altLang="en-US" b="0" dirty="0">
              <a:cs typeface="Arial" charset="0"/>
            </a:endParaRPr>
          </a:p>
        </p:txBody>
      </p:sp>
      <p:grpSp>
        <p:nvGrpSpPr>
          <p:cNvPr id="78874" name="Group 26"/>
          <p:cNvGrpSpPr>
            <a:grpSpLocks/>
          </p:cNvGrpSpPr>
          <p:nvPr/>
        </p:nvGrpSpPr>
        <p:grpSpPr bwMode="auto">
          <a:xfrm>
            <a:off x="58739" y="3603628"/>
            <a:ext cx="3216276" cy="2921001"/>
            <a:chOff x="37" y="2270"/>
            <a:chExt cx="2026" cy="1840"/>
          </a:xfrm>
        </p:grpSpPr>
        <p:pic>
          <p:nvPicPr>
            <p:cNvPr id="788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2270"/>
              <a:ext cx="1859" cy="1602"/>
            </a:xfrm>
            <a:prstGeom prst="rect">
              <a:avLst/>
            </a:prstGeom>
            <a:noFill/>
            <a:extLst>
              <a:ext uri="{909E8E84-426E-40DD-AFC4-6F175D3DCCD1}">
                <a14:hiddenFill xmlns:a14="http://schemas.microsoft.com/office/drawing/2010/main">
                  <a:solidFill>
                    <a:srgbClr val="FFFFFF"/>
                  </a:solidFill>
                </a14:hiddenFill>
              </a:ext>
            </a:extLst>
          </p:spPr>
        </p:pic>
        <p:sp>
          <p:nvSpPr>
            <p:cNvPr id="78864" name="Line 16"/>
            <p:cNvSpPr>
              <a:spLocks noChangeShapeType="1"/>
            </p:cNvSpPr>
            <p:nvPr/>
          </p:nvSpPr>
          <p:spPr bwMode="auto">
            <a:xfrm>
              <a:off x="431" y="3702"/>
              <a:ext cx="589"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8865" name="Line 17"/>
            <p:cNvSpPr>
              <a:spLocks noChangeShapeType="1"/>
            </p:cNvSpPr>
            <p:nvPr/>
          </p:nvSpPr>
          <p:spPr bwMode="auto">
            <a:xfrm flipH="1">
              <a:off x="385" y="3812"/>
              <a:ext cx="545"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8867" name="Text Box 19"/>
            <p:cNvSpPr txBox="1">
              <a:spLocks noChangeArrowheads="1"/>
            </p:cNvSpPr>
            <p:nvPr/>
          </p:nvSpPr>
          <p:spPr bwMode="auto">
            <a:xfrm>
              <a:off x="385" y="3858"/>
              <a:ext cx="96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en-US" sz="2000" b="1" i="1" dirty="0">
                  <a:solidFill>
                    <a:srgbClr val="FF3399"/>
                  </a:solidFill>
                  <a:latin typeface="Times New Roman" pitchFamily="18" charset="0"/>
                </a:rPr>
                <a:t>r cos (</a:t>
              </a:r>
              <a:r>
                <a:rPr lang="el-GR" altLang="en-US" sz="2000" b="1" i="1" dirty="0">
                  <a:solidFill>
                    <a:srgbClr val="FF3399"/>
                  </a:solidFill>
                  <a:latin typeface="Arial Narrow" panose="020B0606020202030204" pitchFamily="34" charset="0"/>
                </a:rPr>
                <a:t>Φ</a:t>
              </a:r>
              <a:r>
                <a:rPr lang="el-GR" altLang="en-US" sz="2000" b="1" i="1" dirty="0">
                  <a:solidFill>
                    <a:srgbClr val="FF3399"/>
                  </a:solidFill>
                  <a:latin typeface="Times New Roman" pitchFamily="18" charset="0"/>
                </a:rPr>
                <a:t> </a:t>
              </a:r>
              <a:r>
                <a:rPr lang="pt-PT" altLang="en-US" sz="2000" b="1" i="1" dirty="0">
                  <a:solidFill>
                    <a:srgbClr val="FF3399"/>
                  </a:solidFill>
                  <a:latin typeface="Times New Roman" pitchFamily="18" charset="0"/>
                </a:rPr>
                <a:t>+ </a:t>
              </a:r>
              <a:r>
                <a:rPr lang="el-GR" altLang="en-US" sz="2000" b="1" i="1" dirty="0">
                  <a:solidFill>
                    <a:srgbClr val="FF3399"/>
                  </a:solidFill>
                  <a:latin typeface="Times New Roman" pitchFamily="18" charset="0"/>
                </a:rPr>
                <a:t>θ</a:t>
              </a:r>
              <a:r>
                <a:rPr lang="pt-PT" altLang="en-US" sz="2000" b="1" i="1" dirty="0">
                  <a:solidFill>
                    <a:srgbClr val="FF3399"/>
                  </a:solidFill>
                  <a:latin typeface="Times New Roman" pitchFamily="18" charset="0"/>
                </a:rPr>
                <a:t>)</a:t>
              </a:r>
            </a:p>
          </p:txBody>
        </p:sp>
        <p:sp>
          <p:nvSpPr>
            <p:cNvPr id="78869" name="Text Box 21"/>
            <p:cNvSpPr txBox="1">
              <a:spLocks noChangeArrowheads="1"/>
            </p:cNvSpPr>
            <p:nvPr/>
          </p:nvSpPr>
          <p:spPr bwMode="auto">
            <a:xfrm>
              <a:off x="37" y="2357"/>
              <a:ext cx="9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en-US" sz="2000" b="1" i="1" dirty="0">
                  <a:solidFill>
                    <a:srgbClr val="FF3399"/>
                  </a:solidFill>
                  <a:latin typeface="Times New Roman" panose="02020603050405020304" pitchFamily="18" charset="0"/>
                  <a:cs typeface="Times New Roman" panose="02020603050405020304" pitchFamily="18" charset="0"/>
                </a:rPr>
                <a:t>r sin (</a:t>
              </a:r>
              <a:r>
                <a:rPr lang="el-GR" altLang="en-US" sz="2000" b="1" i="1" dirty="0">
                  <a:solidFill>
                    <a:srgbClr val="FF3399"/>
                  </a:solidFill>
                  <a:latin typeface="Arial Narrow" panose="020B0606020202030204" pitchFamily="34" charset="0"/>
                </a:rPr>
                <a:t>Φ</a:t>
              </a:r>
              <a:r>
                <a:rPr lang="el-GR" altLang="en-US" sz="2000" b="1" i="1" dirty="0">
                  <a:solidFill>
                    <a:srgbClr val="FF3399"/>
                  </a:solidFill>
                  <a:latin typeface="+mn-lt"/>
                </a:rPr>
                <a:t> </a:t>
              </a:r>
              <a:r>
                <a:rPr lang="pt-PT" altLang="en-US" sz="2000" b="1" i="1" dirty="0">
                  <a:solidFill>
                    <a:srgbClr val="FF3399"/>
                  </a:solidFill>
                  <a:latin typeface="+mn-lt"/>
                </a:rPr>
                <a:t>+ </a:t>
              </a:r>
              <a:r>
                <a:rPr lang="el-GR" altLang="en-US" sz="2000" b="1" i="1" dirty="0">
                  <a:solidFill>
                    <a:srgbClr val="FF3399"/>
                  </a:solidFill>
                  <a:latin typeface="Times New Roman" panose="02020603050405020304" pitchFamily="18" charset="0"/>
                  <a:cs typeface="Times New Roman" panose="02020603050405020304" pitchFamily="18" charset="0"/>
                </a:rPr>
                <a:t>θ</a:t>
              </a:r>
              <a:r>
                <a:rPr lang="pt-PT" altLang="en-US" sz="2000" b="1" i="1" dirty="0">
                  <a:solidFill>
                    <a:srgbClr val="FF3399"/>
                  </a:solidFill>
                  <a:latin typeface="Times New Roman" pitchFamily="18" charset="0"/>
                </a:rPr>
                <a:t>)</a:t>
              </a:r>
            </a:p>
          </p:txBody>
        </p:sp>
        <p:sp>
          <p:nvSpPr>
            <p:cNvPr id="78870" name="Line 22"/>
            <p:cNvSpPr>
              <a:spLocks noChangeShapeType="1"/>
            </p:cNvSpPr>
            <p:nvPr/>
          </p:nvSpPr>
          <p:spPr bwMode="auto">
            <a:xfrm flipV="1">
              <a:off x="295" y="2523"/>
              <a:ext cx="0" cy="1043"/>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8872" name="Line 24"/>
            <p:cNvSpPr>
              <a:spLocks noChangeShapeType="1"/>
            </p:cNvSpPr>
            <p:nvPr/>
          </p:nvSpPr>
          <p:spPr bwMode="auto">
            <a:xfrm>
              <a:off x="431" y="2523"/>
              <a:ext cx="589" cy="0"/>
            </a:xfrm>
            <a:prstGeom prst="line">
              <a:avLst/>
            </a:prstGeom>
            <a:noFill/>
            <a:ln w="9525">
              <a:solidFill>
                <a:schemeClr val="bg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8873" name="Line 25"/>
            <p:cNvSpPr>
              <a:spLocks noChangeShapeType="1"/>
            </p:cNvSpPr>
            <p:nvPr/>
          </p:nvSpPr>
          <p:spPr bwMode="auto">
            <a:xfrm>
              <a:off x="295" y="2814"/>
              <a:ext cx="0" cy="862"/>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78875" name="Text Box 27"/>
          <p:cNvSpPr txBox="1">
            <a:spLocks noChangeArrowheads="1"/>
          </p:cNvSpPr>
          <p:nvPr/>
        </p:nvSpPr>
        <p:spPr bwMode="auto">
          <a:xfrm>
            <a:off x="3419474" y="2949238"/>
            <a:ext cx="5472113"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pt-PT" altLang="en-US" sz="2400" dirty="0">
                <a:latin typeface="+mn-lt"/>
              </a:rPr>
              <a:t>Polar </a:t>
            </a:r>
            <a:r>
              <a:rPr lang="pt-PT" altLang="en-US" sz="2400" b="0" dirty="0">
                <a:latin typeface="+mn-lt"/>
              </a:rPr>
              <a:t>coordenates of the original point:</a:t>
            </a:r>
          </a:p>
          <a:p>
            <a:r>
              <a:rPr lang="pt-PT" altLang="en-US" sz="2400" b="0" dirty="0">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x = r cos</a:t>
            </a:r>
            <a:r>
              <a:rPr lang="pt-PT" altLang="en-US" sz="2400" i="1" dirty="0">
                <a:solidFill>
                  <a:srgbClr val="333333"/>
                </a:solidFill>
                <a:latin typeface="+mn-lt"/>
              </a:rPr>
              <a:t> </a:t>
            </a:r>
            <a:r>
              <a:rPr lang="el-GR" altLang="en-US" sz="2400" i="1" dirty="0">
                <a:solidFill>
                  <a:srgbClr val="333333"/>
                </a:solidFill>
                <a:latin typeface="Arial Narrow" panose="020B0606020202030204" pitchFamily="34" charset="0"/>
                <a:cs typeface="Times New Roman" panose="02020603050405020304" pitchFamily="18" charset="0"/>
              </a:rPr>
              <a:t>Φ</a:t>
            </a:r>
            <a:endParaRPr lang="pt-PT" altLang="en-US" sz="2400" i="1" dirty="0">
              <a:solidFill>
                <a:srgbClr val="333333"/>
              </a:solidFill>
              <a:latin typeface="Arial Narrow" panose="020B0606020202030204" pitchFamily="34" charset="0"/>
              <a:cs typeface="Times New Roman" panose="02020603050405020304" pitchFamily="18" charset="0"/>
            </a:endParaRPr>
          </a:p>
          <a:p>
            <a:r>
              <a:rPr lang="pt-PT" altLang="en-US" sz="2400" b="0"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y = r sin </a:t>
            </a:r>
            <a:r>
              <a:rPr lang="el-GR" altLang="en-US" sz="2400" i="1" dirty="0">
                <a:solidFill>
                  <a:srgbClr val="333333"/>
                </a:solidFill>
                <a:latin typeface="Arial Narrow" panose="020B0606020202030204" pitchFamily="34" charset="0"/>
                <a:cs typeface="Times New Roman" panose="02020603050405020304" pitchFamily="18" charset="0"/>
              </a:rPr>
              <a:t>Φ</a:t>
            </a:r>
            <a:r>
              <a:rPr lang="pt-PT" altLang="en-US" sz="2400" b="0" dirty="0">
                <a:latin typeface="+mn-lt"/>
              </a:rPr>
              <a:t> </a:t>
            </a:r>
          </a:p>
          <a:p>
            <a:endParaRPr lang="pt-PT" altLang="en-US" sz="2000" b="0" dirty="0"/>
          </a:p>
          <a:p>
            <a:r>
              <a:rPr lang="pt-PT" altLang="en-US" sz="2400" b="0" dirty="0">
                <a:latin typeface="+mn-lt"/>
              </a:rPr>
              <a:t>Replacing:</a:t>
            </a:r>
          </a:p>
          <a:p>
            <a:r>
              <a:rPr lang="pt-PT" altLang="en-US" sz="2400" b="0" dirty="0">
                <a:latin typeface="+mn-lt"/>
              </a:rPr>
              <a:t> </a:t>
            </a:r>
          </a:p>
          <a:p>
            <a:r>
              <a:rPr lang="pt-PT" altLang="en-US" sz="2400" i="1" dirty="0">
                <a:latin typeface="+mn-lt"/>
              </a:rPr>
              <a:t>               </a:t>
            </a:r>
            <a:r>
              <a:rPr lang="pt-PT" altLang="en-US" sz="2400" b="1" i="1" dirty="0">
                <a:solidFill>
                  <a:srgbClr val="333333"/>
                </a:solidFill>
                <a:latin typeface="Times New Roman" panose="02020603050405020304" pitchFamily="18" charset="0"/>
                <a:cs typeface="Times New Roman" panose="02020603050405020304" pitchFamily="18" charset="0"/>
              </a:rPr>
              <a:t>x’ = x cos </a:t>
            </a:r>
            <a:r>
              <a:rPr lang="el-GR" altLang="en-US" sz="2400" b="1" i="1" dirty="0">
                <a:solidFill>
                  <a:srgbClr val="333333"/>
                </a:solidFill>
                <a:latin typeface="Arial Narrow" panose="020B0606020202030204" pitchFamily="34" charset="0"/>
                <a:cs typeface="Times New Roman" panose="02020603050405020304" pitchFamily="18" charset="0"/>
              </a:rPr>
              <a:t>Θ</a:t>
            </a:r>
            <a:r>
              <a:rPr lang="pt-PT" altLang="en-US" sz="2400" b="1" i="1" dirty="0">
                <a:solidFill>
                  <a:srgbClr val="333333"/>
                </a:solidFill>
                <a:latin typeface="+mn-lt"/>
              </a:rPr>
              <a:t> – </a:t>
            </a:r>
            <a:r>
              <a:rPr lang="pt-PT" altLang="en-US" sz="2400" b="1" i="1" dirty="0">
                <a:solidFill>
                  <a:srgbClr val="333333"/>
                </a:solidFill>
                <a:latin typeface="Times New Roman" panose="02020603050405020304" pitchFamily="18" charset="0"/>
                <a:cs typeface="Times New Roman" panose="02020603050405020304" pitchFamily="18" charset="0"/>
              </a:rPr>
              <a:t>y sin </a:t>
            </a:r>
            <a:r>
              <a:rPr lang="el-GR" altLang="en-US" sz="2400" b="1" i="1" dirty="0">
                <a:solidFill>
                  <a:srgbClr val="333333"/>
                </a:solidFill>
                <a:latin typeface="Arial Narrow" panose="020B0606020202030204" pitchFamily="34" charset="0"/>
                <a:cs typeface="Times New Roman" panose="02020603050405020304" pitchFamily="18" charset="0"/>
              </a:rPr>
              <a:t>Θ</a:t>
            </a:r>
            <a:endParaRPr lang="pt-PT" altLang="en-US" sz="2400" b="1" i="1" dirty="0">
              <a:solidFill>
                <a:srgbClr val="333333"/>
              </a:solidFill>
              <a:latin typeface="Arial Narrow" panose="020B0606020202030204" pitchFamily="34" charset="0"/>
              <a:cs typeface="Times New Roman" panose="02020603050405020304" pitchFamily="18" charset="0"/>
            </a:endParaRPr>
          </a:p>
          <a:p>
            <a:r>
              <a:rPr lang="pt-PT" altLang="en-US" sz="2400" b="1" i="1" dirty="0">
                <a:solidFill>
                  <a:srgbClr val="333333"/>
                </a:solidFill>
                <a:latin typeface="Times New Roman" panose="02020603050405020304" pitchFamily="18" charset="0"/>
                <a:cs typeface="Times New Roman" panose="02020603050405020304" pitchFamily="18" charset="0"/>
              </a:rPr>
              <a:t>             y´ = x sin </a:t>
            </a:r>
            <a:r>
              <a:rPr lang="el-GR" altLang="en-US" sz="2400" b="1" i="1" dirty="0">
                <a:solidFill>
                  <a:srgbClr val="333333"/>
                </a:solidFill>
                <a:latin typeface="Arial Narrow" panose="020B0606020202030204" pitchFamily="34" charset="0"/>
                <a:cs typeface="Times New Roman" panose="02020603050405020304" pitchFamily="18" charset="0"/>
              </a:rPr>
              <a:t>Θ</a:t>
            </a:r>
            <a:r>
              <a:rPr lang="pt-PT" altLang="en-US" sz="2400" b="1" i="1" dirty="0">
                <a:solidFill>
                  <a:srgbClr val="333333"/>
                </a:solidFill>
                <a:latin typeface="+mn-lt"/>
              </a:rPr>
              <a:t> + </a:t>
            </a:r>
            <a:r>
              <a:rPr lang="pt-PT" altLang="en-US" sz="2400" b="1" i="1" dirty="0">
                <a:solidFill>
                  <a:srgbClr val="333333"/>
                </a:solidFill>
                <a:latin typeface="Times New Roman" panose="02020603050405020304" pitchFamily="18" charset="0"/>
                <a:cs typeface="Times New Roman" panose="02020603050405020304" pitchFamily="18" charset="0"/>
              </a:rPr>
              <a:t>y cos </a:t>
            </a:r>
            <a:r>
              <a:rPr lang="el-GR" altLang="en-US" sz="2400" b="1" i="1" dirty="0">
                <a:solidFill>
                  <a:srgbClr val="333333"/>
                </a:solidFill>
                <a:latin typeface="Arial Narrow" panose="020B0606020202030204" pitchFamily="34" charset="0"/>
                <a:cs typeface="Times New Roman" panose="02020603050405020304" pitchFamily="18" charset="0"/>
              </a:rPr>
              <a:t>Θ</a:t>
            </a:r>
            <a:r>
              <a:rPr lang="pt-PT" altLang="en-US" sz="2400" b="1" i="1" dirty="0">
                <a:solidFill>
                  <a:srgbClr val="333333"/>
                </a:solidFill>
                <a:latin typeface="+mn-lt"/>
              </a:rPr>
              <a:t> </a:t>
            </a:r>
            <a:endParaRPr lang="pt-PT" altLang="en-US" sz="2400" b="1" i="1" dirty="0">
              <a:latin typeface="+mn-lt"/>
            </a:endParaRPr>
          </a:p>
          <a:p>
            <a:endParaRPr lang="pt-PT" altLang="en-US" sz="2000" i="1" dirty="0">
              <a:latin typeface="Times New Roman" pitchFamily="18" charset="0"/>
            </a:endParaRPr>
          </a:p>
          <a:p>
            <a:endParaRPr lang="pt-PT" altLang="en-US" i="1" dirty="0"/>
          </a:p>
          <a:p>
            <a:endParaRPr lang="pt-PT" altLang="en-US" b="0" dirty="0"/>
          </a:p>
          <a:p>
            <a:endParaRPr lang="pt-PT" altLang="en-US" b="0" dirty="0"/>
          </a:p>
        </p:txBody>
      </p:sp>
      <p:sp>
        <p:nvSpPr>
          <p:cNvPr id="18" name="Text Box 14"/>
          <p:cNvSpPr txBox="1">
            <a:spLocks noChangeArrowheads="1"/>
          </p:cNvSpPr>
          <p:nvPr/>
        </p:nvSpPr>
        <p:spPr bwMode="auto">
          <a:xfrm>
            <a:off x="1801020" y="1662085"/>
            <a:ext cx="7092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2400" i="1" dirty="0">
                <a:solidFill>
                  <a:srgbClr val="333333"/>
                </a:solidFill>
                <a:latin typeface="Times New Roman" panose="02020603050405020304" pitchFamily="18" charset="0"/>
                <a:cs typeface="Times New Roman" panose="02020603050405020304" pitchFamily="18" charset="0"/>
              </a:rPr>
              <a:t>x’= r cos (</a:t>
            </a:r>
            <a:r>
              <a:rPr lang="el-GR" altLang="en-US" sz="2400" i="1" dirty="0">
                <a:solidFill>
                  <a:srgbClr val="333333"/>
                </a:solidFill>
                <a:latin typeface="Arial Narrow" panose="020B0606020202030204" pitchFamily="34" charset="0"/>
                <a:cs typeface="Times New Roman" panose="02020603050405020304" pitchFamily="18" charset="0"/>
              </a:rPr>
              <a:t>Φ</a:t>
            </a:r>
            <a:r>
              <a:rPr lang="el-GR" altLang="en-US" sz="2400" b="0" dirty="0">
                <a:solidFill>
                  <a:srgbClr val="333333"/>
                </a:solidFill>
                <a:latin typeface="Times New Roman" panose="02020603050405020304" pitchFamily="18" charset="0"/>
                <a:cs typeface="Times New Roman" panose="02020603050405020304" pitchFamily="18" charset="0"/>
              </a:rPr>
              <a:t> </a:t>
            </a:r>
            <a:r>
              <a:rPr lang="pt-PT" altLang="en-US" sz="2400" i="1" dirty="0">
                <a:solidFill>
                  <a:srgbClr val="333333"/>
                </a:solidFill>
                <a:latin typeface="Times New Roman" panose="02020603050405020304" pitchFamily="18" charset="0"/>
                <a:cs typeface="Times New Roman" panose="02020603050405020304" pitchFamily="18" charset="0"/>
              </a:rPr>
              <a:t>+ </a:t>
            </a:r>
            <a:r>
              <a:rPr lang="el-GR" altLang="en-US" sz="2400" i="1" dirty="0">
                <a:solidFill>
                  <a:srgbClr val="333333"/>
                </a:solidFill>
                <a:latin typeface="Arial Narrow" panose="020B0606020202030204" pitchFamily="34" charset="0"/>
                <a:cs typeface="Times New Roman" panose="02020603050405020304" pitchFamily="18" charset="0"/>
              </a:rPr>
              <a:t>Θ</a:t>
            </a:r>
            <a:r>
              <a:rPr lang="pt-PT" altLang="en-US" sz="2400" i="1" dirty="0">
                <a:solidFill>
                  <a:srgbClr val="333333"/>
                </a:solidFill>
                <a:latin typeface="Times New Roman" panose="02020603050405020304" pitchFamily="18" charset="0"/>
                <a:cs typeface="Times New Roman" panose="02020603050405020304" pitchFamily="18" charset="0"/>
              </a:rPr>
              <a:t>) = r cos </a:t>
            </a:r>
            <a:r>
              <a:rPr lang="el-GR" altLang="en-US" sz="2400" i="1" dirty="0">
                <a:solidFill>
                  <a:srgbClr val="333333"/>
                </a:solidFill>
                <a:latin typeface="Arial Narrow" panose="020B0606020202030204" pitchFamily="34" charset="0"/>
                <a:cs typeface="Times New Roman" panose="02020603050405020304" pitchFamily="18" charset="0"/>
              </a:rPr>
              <a:t>Φ</a:t>
            </a:r>
            <a:r>
              <a:rPr lang="pt-PT" altLang="en-US" sz="2400" i="1" dirty="0">
                <a:solidFill>
                  <a:srgbClr val="333333"/>
                </a:solidFill>
                <a:latin typeface="Times New Roman" panose="02020603050405020304" pitchFamily="18" charset="0"/>
                <a:cs typeface="Times New Roman" panose="02020603050405020304" pitchFamily="18" charset="0"/>
              </a:rPr>
              <a:t> cos </a:t>
            </a:r>
            <a:r>
              <a:rPr lang="el-GR" altLang="en-US" sz="2400" i="1" dirty="0">
                <a:solidFill>
                  <a:srgbClr val="333333"/>
                </a:solidFill>
                <a:latin typeface="Arial Narrow" panose="020B0606020202030204" pitchFamily="34" charset="0"/>
                <a:cs typeface="Times New Roman" panose="02020603050405020304" pitchFamily="18" charset="0"/>
              </a:rPr>
              <a:t>Θ</a:t>
            </a:r>
            <a:r>
              <a:rPr lang="pt-PT" altLang="en-US" sz="2400" i="1" dirty="0">
                <a:solidFill>
                  <a:srgbClr val="333333"/>
                </a:solidFill>
                <a:latin typeface="Times New Roman" panose="02020603050405020304" pitchFamily="18" charset="0"/>
                <a:cs typeface="Times New Roman" panose="02020603050405020304" pitchFamily="18" charset="0"/>
              </a:rPr>
              <a:t> – r sin </a:t>
            </a:r>
            <a:r>
              <a:rPr lang="el-GR" altLang="en-US" sz="2400" i="1" dirty="0">
                <a:solidFill>
                  <a:srgbClr val="333333"/>
                </a:solidFill>
                <a:latin typeface="Arial Narrow" panose="020B0606020202030204" pitchFamily="34" charset="0"/>
                <a:cs typeface="Times New Roman" panose="02020603050405020304" pitchFamily="18" charset="0"/>
              </a:rPr>
              <a:t>Φ</a:t>
            </a:r>
            <a:r>
              <a:rPr lang="pt-PT" altLang="en-US" sz="2400" i="1" dirty="0">
                <a:solidFill>
                  <a:srgbClr val="333333"/>
                </a:solidFill>
                <a:latin typeface="Times New Roman" panose="02020603050405020304" pitchFamily="18" charset="0"/>
                <a:cs typeface="Times New Roman" panose="02020603050405020304" pitchFamily="18" charset="0"/>
              </a:rPr>
              <a:t> sin </a:t>
            </a:r>
            <a:r>
              <a:rPr lang="el-GR" altLang="en-US" sz="2400" i="1" dirty="0">
                <a:solidFill>
                  <a:srgbClr val="333333"/>
                </a:solidFill>
                <a:latin typeface="Arial Narrow" panose="020B0606020202030204" pitchFamily="34" charset="0"/>
                <a:cs typeface="Times New Roman" panose="02020603050405020304" pitchFamily="18" charset="0"/>
              </a:rPr>
              <a:t>Θ</a:t>
            </a:r>
            <a:r>
              <a:rPr lang="pt-PT" altLang="en-US" sz="2400" b="0" dirty="0">
                <a:solidFill>
                  <a:srgbClr val="333333"/>
                </a:solidFill>
                <a:latin typeface="Times New Roman" panose="02020603050405020304" pitchFamily="18" charset="0"/>
                <a:cs typeface="Times New Roman" panose="02020603050405020304" pitchFamily="18" charset="0"/>
              </a:rPr>
              <a:t> </a:t>
            </a:r>
            <a:endParaRPr lang="el-GR" altLang="en-US" sz="2400" b="0" dirty="0">
              <a:solidFill>
                <a:srgbClr val="333333"/>
              </a:solidFill>
              <a:latin typeface="Times New Roman" panose="02020603050405020304" pitchFamily="18" charset="0"/>
              <a:cs typeface="Times New Roman" panose="02020603050405020304" pitchFamily="18" charset="0"/>
            </a:endParaRPr>
          </a:p>
        </p:txBody>
      </p:sp>
      <p:sp>
        <p:nvSpPr>
          <p:cNvPr id="19" name="Text Box 15"/>
          <p:cNvSpPr txBox="1">
            <a:spLocks noChangeArrowheads="1"/>
          </p:cNvSpPr>
          <p:nvPr/>
        </p:nvSpPr>
        <p:spPr bwMode="auto">
          <a:xfrm>
            <a:off x="1682751" y="2205039"/>
            <a:ext cx="70937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2400" i="1" dirty="0">
                <a:solidFill>
                  <a:srgbClr val="333333"/>
                </a:solidFill>
                <a:latin typeface="Times New Roman" panose="02020603050405020304" pitchFamily="18" charset="0"/>
                <a:cs typeface="Times New Roman" panose="02020603050405020304" pitchFamily="18" charset="0"/>
              </a:rPr>
              <a:t>y’= r sin (</a:t>
            </a:r>
            <a:r>
              <a:rPr lang="el-GR" altLang="en-US" sz="2400" i="1" dirty="0">
                <a:solidFill>
                  <a:srgbClr val="333333"/>
                </a:solidFill>
                <a:latin typeface="Arial Narrow" panose="020B0606020202030204" pitchFamily="34" charset="0"/>
                <a:cs typeface="Times New Roman" panose="02020603050405020304" pitchFamily="18" charset="0"/>
              </a:rPr>
              <a:t>Φ</a:t>
            </a:r>
            <a:r>
              <a:rPr lang="el-GR" altLang="en-US" sz="2400" i="1" dirty="0">
                <a:solidFill>
                  <a:srgbClr val="333333"/>
                </a:solidFill>
                <a:latin typeface="Times New Roman" panose="02020603050405020304" pitchFamily="18" charset="0"/>
                <a:cs typeface="Times New Roman" panose="02020603050405020304" pitchFamily="18" charset="0"/>
              </a:rPr>
              <a:t> </a:t>
            </a:r>
            <a:r>
              <a:rPr lang="pt-PT" altLang="en-US" sz="2400" i="1" dirty="0">
                <a:solidFill>
                  <a:srgbClr val="333333"/>
                </a:solidFill>
                <a:latin typeface="Times New Roman" panose="02020603050405020304" pitchFamily="18" charset="0"/>
                <a:cs typeface="Times New Roman" panose="02020603050405020304" pitchFamily="18" charset="0"/>
              </a:rPr>
              <a:t>+ </a:t>
            </a:r>
            <a:r>
              <a:rPr lang="el-GR" altLang="en-US" sz="2400" i="1" dirty="0">
                <a:solidFill>
                  <a:srgbClr val="333333"/>
                </a:solidFill>
                <a:latin typeface="Arial Narrow" panose="020B0606020202030204" pitchFamily="34" charset="0"/>
                <a:cs typeface="Times New Roman" panose="02020603050405020304" pitchFamily="18" charset="0"/>
              </a:rPr>
              <a:t>Θ</a:t>
            </a:r>
            <a:r>
              <a:rPr lang="pt-PT" altLang="en-US" sz="2400" i="1" dirty="0">
                <a:solidFill>
                  <a:srgbClr val="333333"/>
                </a:solidFill>
                <a:latin typeface="Times New Roman" panose="02020603050405020304" pitchFamily="18" charset="0"/>
                <a:cs typeface="Times New Roman" panose="02020603050405020304" pitchFamily="18" charset="0"/>
              </a:rPr>
              <a:t>) = r cos </a:t>
            </a:r>
            <a:r>
              <a:rPr lang="el-GR" altLang="en-US" sz="2400" i="1" dirty="0">
                <a:solidFill>
                  <a:srgbClr val="333333"/>
                </a:solidFill>
                <a:latin typeface="Arial Narrow" panose="020B0606020202030204" pitchFamily="34" charset="0"/>
                <a:cs typeface="Times New Roman" panose="02020603050405020304" pitchFamily="18" charset="0"/>
              </a:rPr>
              <a:t>Φ</a:t>
            </a:r>
            <a:r>
              <a:rPr lang="pt-PT" altLang="en-US" sz="2400" i="1" dirty="0">
                <a:solidFill>
                  <a:srgbClr val="333333"/>
                </a:solidFill>
                <a:latin typeface="Times New Roman" panose="02020603050405020304" pitchFamily="18" charset="0"/>
                <a:cs typeface="Times New Roman" panose="02020603050405020304" pitchFamily="18" charset="0"/>
              </a:rPr>
              <a:t> sin </a:t>
            </a:r>
            <a:r>
              <a:rPr lang="el-GR" altLang="en-US" sz="2400" i="1" dirty="0">
                <a:solidFill>
                  <a:srgbClr val="333333"/>
                </a:solidFill>
                <a:latin typeface="Arial Narrow" panose="020B0606020202030204" pitchFamily="34" charset="0"/>
                <a:cs typeface="Times New Roman" panose="02020603050405020304" pitchFamily="18" charset="0"/>
              </a:rPr>
              <a:t>Θ</a:t>
            </a:r>
            <a:r>
              <a:rPr lang="pt-PT" altLang="en-US" sz="2400" i="1" dirty="0">
                <a:solidFill>
                  <a:srgbClr val="333333"/>
                </a:solidFill>
                <a:latin typeface="Arial Narrow" panose="020B0606020202030204" pitchFamily="34" charset="0"/>
                <a:cs typeface="Times New Roman" panose="02020603050405020304" pitchFamily="18" charset="0"/>
              </a:rPr>
              <a:t> </a:t>
            </a:r>
            <a:r>
              <a:rPr lang="pt-PT" altLang="en-US" sz="2400" i="1" dirty="0">
                <a:solidFill>
                  <a:srgbClr val="333333"/>
                </a:solidFill>
                <a:latin typeface="Times New Roman" panose="02020603050405020304" pitchFamily="18" charset="0"/>
                <a:cs typeface="Times New Roman" panose="02020603050405020304" pitchFamily="18" charset="0"/>
              </a:rPr>
              <a:t>+ r sin </a:t>
            </a:r>
            <a:r>
              <a:rPr lang="el-GR" altLang="en-US" sz="2400" i="1" dirty="0">
                <a:solidFill>
                  <a:srgbClr val="333333"/>
                </a:solidFill>
                <a:latin typeface="Arial Narrow" panose="020B0606020202030204" pitchFamily="34" charset="0"/>
                <a:cs typeface="Times New Roman" panose="02020603050405020304" pitchFamily="18" charset="0"/>
              </a:rPr>
              <a:t>Φ</a:t>
            </a:r>
            <a:r>
              <a:rPr lang="pt-PT" altLang="en-US" sz="2400" i="1" dirty="0">
                <a:solidFill>
                  <a:srgbClr val="333333"/>
                </a:solidFill>
                <a:latin typeface="Times New Roman" panose="02020603050405020304" pitchFamily="18" charset="0"/>
                <a:cs typeface="Times New Roman" panose="02020603050405020304" pitchFamily="18" charset="0"/>
              </a:rPr>
              <a:t> cos </a:t>
            </a:r>
            <a:r>
              <a:rPr lang="el-GR" altLang="en-US" sz="2400" i="1" dirty="0">
                <a:solidFill>
                  <a:srgbClr val="333333"/>
                </a:solidFill>
                <a:latin typeface="Arial Narrow" panose="020B0606020202030204" pitchFamily="34" charset="0"/>
                <a:cs typeface="Times New Roman" panose="02020603050405020304" pitchFamily="18" charset="0"/>
              </a:rPr>
              <a:t>Θ</a:t>
            </a:r>
            <a:r>
              <a:rPr lang="pt-PT" altLang="en-US" sz="2400" i="1" dirty="0">
                <a:solidFill>
                  <a:srgbClr val="333333"/>
                </a:solidFill>
                <a:latin typeface="Times New Roman" panose="02020603050405020304" pitchFamily="18" charset="0"/>
                <a:cs typeface="Times New Roman" panose="02020603050405020304" pitchFamily="18" charset="0"/>
              </a:rPr>
              <a:t> </a:t>
            </a:r>
            <a:endParaRPr lang="el-GR" altLang="en-US" sz="2400" i="1" dirty="0">
              <a:solidFill>
                <a:srgbClr val="33333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202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71" name="Picture 11"/>
          <p:cNvPicPr>
            <a:picLocks noChangeAspect="1" noChangeArrowheads="1"/>
          </p:cNvPicPr>
          <p:nvPr/>
        </p:nvPicPr>
        <p:blipFill>
          <a:blip r:embed="rId3">
            <a:extLst>
              <a:ext uri="{28A0092B-C50C-407E-A947-70E740481C1C}">
                <a14:useLocalDpi xmlns:a14="http://schemas.microsoft.com/office/drawing/2010/main" val="0"/>
              </a:ext>
            </a:extLst>
          </a:blip>
          <a:srcRect l="7561" t="20618" r="15120"/>
          <a:stretch>
            <a:fillRect/>
          </a:stretch>
        </p:blipFill>
        <p:spPr bwMode="auto">
          <a:xfrm>
            <a:off x="1137574" y="4231562"/>
            <a:ext cx="4590938" cy="103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ítulo 1"/>
          <p:cNvSpPr>
            <a:spLocks noGrp="1"/>
          </p:cNvSpPr>
          <p:nvPr>
            <p:ph type="title"/>
          </p:nvPr>
        </p:nvSpPr>
        <p:spPr>
          <a:xfrm>
            <a:off x="467544" y="318571"/>
            <a:ext cx="8229600" cy="1139825"/>
          </a:xfrm>
        </p:spPr>
        <p:txBody>
          <a:bodyPr/>
          <a:lstStyle/>
          <a:p>
            <a:r>
              <a:rPr lang="en-US" altLang="pt-PT" sz="2800" dirty="0"/>
              <a:t>2D Rotation in matrix notation</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F208C9C8-2997-4ADE-BA9E-31EB9FA989EB}" type="slidenum">
              <a:rPr lang="pt-PT" altLang="en-US" smtClean="0"/>
              <a:pPr>
                <a:defRPr/>
              </a:pPr>
              <a:t>16</a:t>
            </a:fld>
            <a:endParaRPr lang="pt-PT" altLang="en-US" dirty="0"/>
          </a:p>
        </p:txBody>
      </p:sp>
      <p:grpSp>
        <p:nvGrpSpPr>
          <p:cNvPr id="88068" name="Group 26"/>
          <p:cNvGrpSpPr>
            <a:grpSpLocks/>
          </p:cNvGrpSpPr>
          <p:nvPr/>
        </p:nvGrpSpPr>
        <p:grpSpPr bwMode="auto">
          <a:xfrm>
            <a:off x="4839717" y="3742672"/>
            <a:ext cx="4017963" cy="2825750"/>
            <a:chOff x="-468" y="2160"/>
            <a:chExt cx="2531" cy="1780"/>
          </a:xfrm>
        </p:grpSpPr>
        <p:pic>
          <p:nvPicPr>
            <p:cNvPr id="8807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 y="2160"/>
              <a:ext cx="1859" cy="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3" name="Line 16"/>
            <p:cNvSpPr>
              <a:spLocks noChangeShapeType="1"/>
            </p:cNvSpPr>
            <p:nvPr/>
          </p:nvSpPr>
          <p:spPr bwMode="auto">
            <a:xfrm>
              <a:off x="431" y="3702"/>
              <a:ext cx="589"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074" name="Line 17"/>
            <p:cNvSpPr>
              <a:spLocks noChangeShapeType="1"/>
            </p:cNvSpPr>
            <p:nvPr/>
          </p:nvSpPr>
          <p:spPr bwMode="auto">
            <a:xfrm flipH="1">
              <a:off x="385" y="3702"/>
              <a:ext cx="545"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075" name="Text Box 19"/>
            <p:cNvSpPr txBox="1">
              <a:spLocks noChangeArrowheads="1"/>
            </p:cNvSpPr>
            <p:nvPr/>
          </p:nvSpPr>
          <p:spPr bwMode="auto">
            <a:xfrm>
              <a:off x="385" y="3748"/>
              <a:ext cx="70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spcBef>
                  <a:spcPct val="0"/>
                </a:spcBef>
                <a:buClrTx/>
                <a:buSzTx/>
                <a:buNone/>
              </a:pPr>
              <a:r>
                <a:rPr lang="pt-PT" altLang="pt-PT" sz="1400" b="1" i="1" dirty="0">
                  <a:solidFill>
                    <a:srgbClr val="FF3399"/>
                  </a:solidFill>
                  <a:latin typeface="Times New Roman" pitchFamily="18" charset="0"/>
                </a:rPr>
                <a:t>r cos (</a:t>
              </a:r>
              <a:r>
                <a:rPr lang="el-GR" altLang="pt-PT" sz="1400" i="1" dirty="0">
                  <a:solidFill>
                    <a:srgbClr val="FF3399"/>
                  </a:solidFill>
                  <a:latin typeface="Arial Narrow" panose="020B0606020202030204" pitchFamily="34" charset="0"/>
                </a:rPr>
                <a:t>Φ</a:t>
              </a:r>
              <a:r>
                <a:rPr lang="el-GR" altLang="pt-PT" sz="1400" b="1" i="1" dirty="0">
                  <a:solidFill>
                    <a:srgbClr val="FF3399"/>
                  </a:solidFill>
                  <a:latin typeface="Times New Roman" pitchFamily="18" charset="0"/>
                </a:rPr>
                <a:t> </a:t>
              </a:r>
              <a:r>
                <a:rPr lang="pt-PT" altLang="pt-PT" sz="1400" b="1" i="1" dirty="0">
                  <a:solidFill>
                    <a:srgbClr val="FF3399"/>
                  </a:solidFill>
                  <a:latin typeface="Times New Roman" pitchFamily="18" charset="0"/>
                </a:rPr>
                <a:t>+ </a:t>
              </a:r>
              <a:r>
                <a:rPr lang="el-GR" altLang="pt-PT" sz="1400" b="1" i="1" dirty="0">
                  <a:solidFill>
                    <a:srgbClr val="FF3399"/>
                  </a:solidFill>
                  <a:latin typeface="Times New Roman" pitchFamily="18" charset="0"/>
                </a:rPr>
                <a:t>θ</a:t>
              </a:r>
              <a:r>
                <a:rPr lang="pt-PT" altLang="pt-PT" sz="1400" b="1" i="1" dirty="0">
                  <a:solidFill>
                    <a:srgbClr val="FF3399"/>
                  </a:solidFill>
                  <a:latin typeface="Times New Roman" pitchFamily="18" charset="0"/>
                </a:rPr>
                <a:t>)</a:t>
              </a:r>
            </a:p>
          </p:txBody>
        </p:sp>
        <p:sp>
          <p:nvSpPr>
            <p:cNvPr id="88076" name="Text Box 21"/>
            <p:cNvSpPr txBox="1">
              <a:spLocks noChangeArrowheads="1"/>
            </p:cNvSpPr>
            <p:nvPr/>
          </p:nvSpPr>
          <p:spPr bwMode="auto">
            <a:xfrm>
              <a:off x="-468" y="2448"/>
              <a:ext cx="6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pt-PT" altLang="pt-PT" sz="1400" b="1" i="1" dirty="0">
                  <a:solidFill>
                    <a:srgbClr val="FF3399"/>
                  </a:solidFill>
                  <a:latin typeface="Times New Roman" pitchFamily="18" charset="0"/>
                </a:rPr>
                <a:t>r sin (</a:t>
              </a:r>
              <a:r>
                <a:rPr lang="el-GR" altLang="pt-PT" sz="1400" i="1" dirty="0">
                  <a:solidFill>
                    <a:srgbClr val="FF3399"/>
                  </a:solidFill>
                  <a:latin typeface="Arial Narrow" panose="020B0606020202030204" pitchFamily="34" charset="0"/>
                </a:rPr>
                <a:t>Φ</a:t>
              </a:r>
              <a:r>
                <a:rPr lang="el-GR" altLang="pt-PT" sz="1400" b="1" i="1" dirty="0">
                  <a:solidFill>
                    <a:srgbClr val="FF3399"/>
                  </a:solidFill>
                  <a:latin typeface="Times New Roman" pitchFamily="18" charset="0"/>
                </a:rPr>
                <a:t> </a:t>
              </a:r>
              <a:r>
                <a:rPr lang="pt-PT" altLang="pt-PT" sz="1400" b="1" i="1" dirty="0">
                  <a:solidFill>
                    <a:srgbClr val="FF3399"/>
                  </a:solidFill>
                  <a:latin typeface="Times New Roman" pitchFamily="18" charset="0"/>
                </a:rPr>
                <a:t>+ </a:t>
              </a:r>
              <a:r>
                <a:rPr lang="el-GR" altLang="pt-PT" sz="1400" b="1" i="1" dirty="0">
                  <a:solidFill>
                    <a:srgbClr val="FF3399"/>
                  </a:solidFill>
                  <a:latin typeface="Times New Roman" pitchFamily="18" charset="0"/>
                </a:rPr>
                <a:t>θ</a:t>
              </a:r>
              <a:r>
                <a:rPr lang="pt-PT" altLang="pt-PT" sz="1400" b="1" i="1" dirty="0">
                  <a:solidFill>
                    <a:srgbClr val="FF3399"/>
                  </a:solidFill>
                  <a:latin typeface="Times New Roman" pitchFamily="18" charset="0"/>
                </a:rPr>
                <a:t>)</a:t>
              </a:r>
            </a:p>
          </p:txBody>
        </p:sp>
        <p:sp>
          <p:nvSpPr>
            <p:cNvPr id="88077" name="Line 22"/>
            <p:cNvSpPr>
              <a:spLocks noChangeShapeType="1"/>
            </p:cNvSpPr>
            <p:nvPr/>
          </p:nvSpPr>
          <p:spPr bwMode="auto">
            <a:xfrm flipV="1">
              <a:off x="295" y="2523"/>
              <a:ext cx="0" cy="1043"/>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078" name="Line 24"/>
            <p:cNvSpPr>
              <a:spLocks noChangeShapeType="1"/>
            </p:cNvSpPr>
            <p:nvPr/>
          </p:nvSpPr>
          <p:spPr bwMode="auto">
            <a:xfrm>
              <a:off x="431" y="2523"/>
              <a:ext cx="589" cy="0"/>
            </a:xfrm>
            <a:prstGeom prst="line">
              <a:avLst/>
            </a:prstGeom>
            <a:noFill/>
            <a:ln w="9525">
              <a:solidFill>
                <a:schemeClr val="bg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079" name="Line 25"/>
            <p:cNvSpPr>
              <a:spLocks noChangeShapeType="1"/>
            </p:cNvSpPr>
            <p:nvPr/>
          </p:nvSpPr>
          <p:spPr bwMode="auto">
            <a:xfrm>
              <a:off x="295" y="2704"/>
              <a:ext cx="0" cy="862"/>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pic>
        <p:nvPicPr>
          <p:cNvPr id="378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3343115"/>
            <a:ext cx="391477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 Box 14"/>
          <p:cNvSpPr txBox="1">
            <a:spLocks noChangeArrowheads="1"/>
          </p:cNvSpPr>
          <p:nvPr/>
        </p:nvSpPr>
        <p:spPr bwMode="auto">
          <a:xfrm>
            <a:off x="473660" y="1723517"/>
            <a:ext cx="7092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2400" i="1" dirty="0">
                <a:solidFill>
                  <a:srgbClr val="333333"/>
                </a:solidFill>
                <a:latin typeface="Times New Roman" panose="02020603050405020304" pitchFamily="18" charset="0"/>
                <a:cs typeface="Times New Roman" panose="02020603050405020304" pitchFamily="18" charset="0"/>
              </a:rPr>
              <a:t>x’= r cos </a:t>
            </a:r>
            <a:r>
              <a:rPr lang="pt-PT" altLang="en-US" sz="2400" i="1" dirty="0">
                <a:solidFill>
                  <a:srgbClr val="333333"/>
                </a:solidFill>
                <a:latin typeface="+mn-lt"/>
              </a:rPr>
              <a:t>(</a:t>
            </a:r>
            <a:r>
              <a:rPr lang="el-GR" altLang="en-US" sz="2400" b="0" i="1" dirty="0">
                <a:solidFill>
                  <a:srgbClr val="333333"/>
                </a:solidFill>
                <a:latin typeface="Arial Narrow" panose="020B0606020202030204" pitchFamily="34" charset="0"/>
                <a:cs typeface="Arial" charset="0"/>
              </a:rPr>
              <a:t>Φ</a:t>
            </a:r>
            <a:r>
              <a:rPr lang="el-GR" altLang="en-US" sz="2400" b="0" dirty="0">
                <a:solidFill>
                  <a:srgbClr val="333333"/>
                </a:solidFill>
                <a:latin typeface="Arial Narrow" panose="020B0606020202030204" pitchFamily="34" charset="0"/>
              </a:rPr>
              <a:t> </a:t>
            </a:r>
            <a:r>
              <a:rPr lang="pt-PT" altLang="en-US" sz="2400" i="1" dirty="0">
                <a:solidFill>
                  <a:srgbClr val="333333"/>
                </a:solidFill>
                <a:latin typeface="Arial Narrow" panose="020B0606020202030204" pitchFamily="34" charset="0"/>
                <a:cs typeface="Arial" charset="0"/>
              </a:rPr>
              <a:t>+ </a:t>
            </a:r>
            <a:r>
              <a:rPr lang="el-GR" altLang="en-US" sz="2400" i="1" dirty="0">
                <a:solidFill>
                  <a:srgbClr val="333333"/>
                </a:solidFill>
                <a:latin typeface="Arial Narrow" panose="020B0606020202030204" pitchFamily="34" charset="0"/>
                <a:cs typeface="Arial" charset="0"/>
              </a:rPr>
              <a:t>Θ</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 r cos</a:t>
            </a:r>
            <a:r>
              <a:rPr lang="pt-PT" altLang="en-US" sz="2400" i="1" dirty="0">
                <a:solidFill>
                  <a:srgbClr val="333333"/>
                </a:solidFill>
                <a:latin typeface="+mn-lt"/>
              </a:rPr>
              <a:t> </a:t>
            </a:r>
            <a:r>
              <a:rPr lang="el-GR" altLang="en-US" sz="2400" i="1" dirty="0">
                <a:solidFill>
                  <a:srgbClr val="333333"/>
                </a:solidFill>
                <a:latin typeface="Arial Narrow" panose="020B0606020202030204" pitchFamily="34" charset="0"/>
                <a:cs typeface="Arial" charset="0"/>
              </a:rPr>
              <a:t>Φ</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cos</a:t>
            </a:r>
            <a:r>
              <a:rPr lang="pt-PT" altLang="en-US" sz="2400" i="1" dirty="0">
                <a:solidFill>
                  <a:srgbClr val="333333"/>
                </a:solidFill>
                <a:latin typeface="+mn-lt"/>
              </a:rPr>
              <a:t> </a:t>
            </a:r>
            <a:r>
              <a:rPr lang="el-GR" altLang="en-US" sz="2400" i="1" dirty="0">
                <a:solidFill>
                  <a:srgbClr val="333333"/>
                </a:solidFill>
                <a:latin typeface="Arial Narrow" panose="020B0606020202030204" pitchFamily="34" charset="0"/>
                <a:cs typeface="Arial" charset="0"/>
              </a:rPr>
              <a:t>Θ</a:t>
            </a:r>
            <a:r>
              <a:rPr lang="pt-PT" altLang="en-US" sz="2400" i="1" dirty="0">
                <a:solidFill>
                  <a:srgbClr val="333333"/>
                </a:solidFill>
                <a:latin typeface="+mn-lt"/>
              </a:rPr>
              <a:t> – </a:t>
            </a:r>
            <a:r>
              <a:rPr lang="pt-PT" altLang="en-US" sz="2400" i="1" dirty="0">
                <a:solidFill>
                  <a:srgbClr val="333333"/>
                </a:solidFill>
                <a:latin typeface="Times New Roman" panose="02020603050405020304" pitchFamily="18" charset="0"/>
                <a:cs typeface="Times New Roman" panose="02020603050405020304" pitchFamily="18" charset="0"/>
              </a:rPr>
              <a:t>r sin </a:t>
            </a:r>
            <a:r>
              <a:rPr lang="el-GR" altLang="en-US" sz="2400" i="1" dirty="0">
                <a:solidFill>
                  <a:srgbClr val="333333"/>
                </a:solidFill>
                <a:latin typeface="Arial Narrow" panose="020B0606020202030204" pitchFamily="34" charset="0"/>
                <a:cs typeface="Arial" charset="0"/>
              </a:rPr>
              <a:t>Φ</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sin</a:t>
            </a:r>
            <a:r>
              <a:rPr lang="pt-PT" altLang="en-US" sz="2400" i="1" dirty="0">
                <a:solidFill>
                  <a:srgbClr val="333333"/>
                </a:solidFill>
                <a:latin typeface="+mn-lt"/>
              </a:rPr>
              <a:t> </a:t>
            </a:r>
            <a:r>
              <a:rPr lang="el-GR" altLang="en-US" sz="2400" i="1" dirty="0">
                <a:solidFill>
                  <a:srgbClr val="333333"/>
                </a:solidFill>
                <a:latin typeface="Arial Narrow" panose="020B0606020202030204" pitchFamily="34" charset="0"/>
                <a:cs typeface="Arial" charset="0"/>
              </a:rPr>
              <a:t>Θ</a:t>
            </a:r>
          </a:p>
        </p:txBody>
      </p:sp>
      <p:sp>
        <p:nvSpPr>
          <p:cNvPr id="22" name="Text Box 15"/>
          <p:cNvSpPr txBox="1">
            <a:spLocks noChangeArrowheads="1"/>
          </p:cNvSpPr>
          <p:nvPr/>
        </p:nvSpPr>
        <p:spPr bwMode="auto">
          <a:xfrm>
            <a:off x="493314" y="2266471"/>
            <a:ext cx="70937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2400" i="1" dirty="0">
                <a:solidFill>
                  <a:srgbClr val="333333"/>
                </a:solidFill>
                <a:latin typeface="Times New Roman" panose="02020603050405020304" pitchFamily="18" charset="0"/>
                <a:cs typeface="Times New Roman" panose="02020603050405020304" pitchFamily="18" charset="0"/>
              </a:rPr>
              <a:t>y’= r sin </a:t>
            </a:r>
            <a:r>
              <a:rPr lang="pt-PT" altLang="en-US" sz="2400" i="1" dirty="0">
                <a:solidFill>
                  <a:srgbClr val="333333"/>
                </a:solidFill>
                <a:latin typeface="+mn-lt"/>
              </a:rPr>
              <a:t>(</a:t>
            </a:r>
            <a:r>
              <a:rPr lang="el-GR" altLang="en-US" sz="2400" i="1" dirty="0">
                <a:solidFill>
                  <a:srgbClr val="333333"/>
                </a:solidFill>
                <a:latin typeface="Arial Narrow" panose="020B0606020202030204" pitchFamily="34" charset="0"/>
                <a:cs typeface="Arial" charset="0"/>
              </a:rPr>
              <a:t>Φ </a:t>
            </a:r>
            <a:r>
              <a:rPr lang="pt-PT" altLang="en-US" sz="2400" i="1" dirty="0">
                <a:solidFill>
                  <a:srgbClr val="333333"/>
                </a:solidFill>
                <a:latin typeface="Arial Narrow" panose="020B0606020202030204" pitchFamily="34" charset="0"/>
                <a:cs typeface="Arial" charset="0"/>
              </a:rPr>
              <a:t>+ </a:t>
            </a:r>
            <a:r>
              <a:rPr lang="el-GR" altLang="en-US" sz="2400" i="1" dirty="0">
                <a:solidFill>
                  <a:srgbClr val="333333"/>
                </a:solidFill>
                <a:latin typeface="Arial Narrow" panose="020B0606020202030204" pitchFamily="34" charset="0"/>
                <a:cs typeface="Arial" charset="0"/>
              </a:rPr>
              <a:t>Θ</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 r cos </a:t>
            </a:r>
            <a:r>
              <a:rPr lang="el-GR" altLang="en-US" sz="2400" i="1" dirty="0">
                <a:solidFill>
                  <a:srgbClr val="333333"/>
                </a:solidFill>
                <a:latin typeface="Arial Narrow" panose="020B0606020202030204" pitchFamily="34" charset="0"/>
                <a:cs typeface="Arial" charset="0"/>
              </a:rPr>
              <a:t>Φ</a:t>
            </a:r>
            <a:r>
              <a:rPr lang="pt-PT" altLang="en-US" sz="2400" i="1" dirty="0">
                <a:solidFill>
                  <a:srgbClr val="333333"/>
                </a:solidFill>
                <a:latin typeface="Arial Narrow" panose="020B0606020202030204" pitchFamily="34" charset="0"/>
                <a:cs typeface="Arial" charset="0"/>
              </a:rPr>
              <a:t> </a:t>
            </a:r>
            <a:r>
              <a:rPr lang="pt-PT" altLang="en-US" sz="2400" i="1" dirty="0">
                <a:solidFill>
                  <a:srgbClr val="333333"/>
                </a:solidFill>
                <a:latin typeface="+mn-lt"/>
              </a:rPr>
              <a:t>sin </a:t>
            </a:r>
            <a:r>
              <a:rPr lang="el-GR" altLang="en-US" sz="2400" i="1" dirty="0">
                <a:solidFill>
                  <a:srgbClr val="333333"/>
                </a:solidFill>
                <a:latin typeface="Arial Narrow" panose="020B0606020202030204" pitchFamily="34" charset="0"/>
                <a:cs typeface="Arial" charset="0"/>
              </a:rPr>
              <a:t>Θ</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 r sin </a:t>
            </a:r>
            <a:r>
              <a:rPr lang="el-GR" altLang="en-US" sz="2400" i="1" dirty="0">
                <a:solidFill>
                  <a:srgbClr val="333333"/>
                </a:solidFill>
                <a:latin typeface="Arial Narrow" panose="020B0606020202030204" pitchFamily="34" charset="0"/>
                <a:cs typeface="Arial" charset="0"/>
              </a:rPr>
              <a:t>Φ</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cos</a:t>
            </a:r>
            <a:r>
              <a:rPr lang="pt-PT" altLang="en-US" sz="2400" i="1" dirty="0">
                <a:solidFill>
                  <a:srgbClr val="333333"/>
                </a:solidFill>
                <a:latin typeface="+mn-lt"/>
              </a:rPr>
              <a:t> </a:t>
            </a:r>
            <a:r>
              <a:rPr lang="el-GR" altLang="en-US" sz="2400" i="1" dirty="0">
                <a:solidFill>
                  <a:srgbClr val="333333"/>
                </a:solidFill>
                <a:latin typeface="Arial Narrow" panose="020B0606020202030204" pitchFamily="34" charset="0"/>
                <a:cs typeface="Arial" charset="0"/>
              </a:rPr>
              <a:t>Θ</a:t>
            </a:r>
            <a:r>
              <a:rPr lang="pt-PT" altLang="en-US" sz="2400" b="0" dirty="0">
                <a:solidFill>
                  <a:schemeClr val="bg2"/>
                </a:solidFill>
                <a:latin typeface="+mn-lt"/>
              </a:rPr>
              <a:t> </a:t>
            </a:r>
            <a:endParaRPr lang="el-GR" altLang="en-US" sz="2400" b="0" dirty="0">
              <a:solidFill>
                <a:schemeClr val="bg2"/>
              </a:solidFill>
              <a:latin typeface="+mn-lt"/>
            </a:endParaRPr>
          </a:p>
        </p:txBody>
      </p:sp>
      <p:sp>
        <p:nvSpPr>
          <p:cNvPr id="2" name="Rectângulo 1"/>
          <p:cNvSpPr/>
          <p:nvPr/>
        </p:nvSpPr>
        <p:spPr>
          <a:xfrm>
            <a:off x="611560" y="5779491"/>
            <a:ext cx="4572000" cy="707886"/>
          </a:xfrm>
          <a:prstGeom prst="rect">
            <a:avLst/>
          </a:prstGeom>
        </p:spPr>
        <p:txBody>
          <a:bodyPr>
            <a:spAutoFit/>
          </a:bodyPr>
          <a:lstStyle/>
          <a:p>
            <a:r>
              <a:rPr lang="en-US" sz="2000" dirty="0">
                <a:solidFill>
                  <a:schemeClr val="tx1">
                    <a:lumMod val="65000"/>
                    <a:lumOff val="35000"/>
                  </a:schemeClr>
                </a:solidFill>
                <a:latin typeface="+mn-lt"/>
              </a:rPr>
              <a:t>cos(</a:t>
            </a:r>
            <a:r>
              <a:rPr lang="el-GR" sz="2000" dirty="0">
                <a:solidFill>
                  <a:schemeClr val="tx1">
                    <a:lumMod val="65000"/>
                    <a:lumOff val="35000"/>
                  </a:schemeClr>
                </a:solidFill>
                <a:latin typeface="+mn-lt"/>
              </a:rPr>
              <a:t>α+β)</a:t>
            </a:r>
            <a:r>
              <a:rPr lang="pt-PT" sz="2000" dirty="0">
                <a:solidFill>
                  <a:schemeClr val="tx1">
                    <a:lumMod val="65000"/>
                    <a:lumOff val="35000"/>
                  </a:schemeClr>
                </a:solidFill>
                <a:latin typeface="+mn-lt"/>
              </a:rPr>
              <a:t> </a:t>
            </a:r>
            <a:r>
              <a:rPr lang="el-GR" sz="2000" dirty="0">
                <a:solidFill>
                  <a:schemeClr val="tx1">
                    <a:lumMod val="65000"/>
                    <a:lumOff val="35000"/>
                  </a:schemeClr>
                </a:solidFill>
                <a:latin typeface="+mn-lt"/>
              </a:rPr>
              <a:t>=</a:t>
            </a:r>
            <a:r>
              <a:rPr lang="pt-PT" sz="2000" dirty="0">
                <a:solidFill>
                  <a:schemeClr val="tx1">
                    <a:lumMod val="65000"/>
                    <a:lumOff val="35000"/>
                  </a:schemeClr>
                </a:solidFill>
                <a:latin typeface="+mn-lt"/>
              </a:rPr>
              <a:t> </a:t>
            </a:r>
            <a:r>
              <a:rPr lang="en-US" sz="2000" dirty="0">
                <a:solidFill>
                  <a:schemeClr val="tx1">
                    <a:lumMod val="65000"/>
                    <a:lumOff val="35000"/>
                  </a:schemeClr>
                </a:solidFill>
                <a:latin typeface="+mn-lt"/>
              </a:rPr>
              <a:t>cos </a:t>
            </a:r>
            <a:r>
              <a:rPr lang="el-GR" sz="2000" dirty="0">
                <a:solidFill>
                  <a:schemeClr val="tx1">
                    <a:lumMod val="65000"/>
                    <a:lumOff val="35000"/>
                  </a:schemeClr>
                </a:solidFill>
                <a:latin typeface="+mn-lt"/>
              </a:rPr>
              <a:t>α</a:t>
            </a:r>
            <a:r>
              <a:rPr lang="pt-PT" sz="2000" dirty="0">
                <a:solidFill>
                  <a:schemeClr val="tx1">
                    <a:lumMod val="65000"/>
                    <a:lumOff val="35000"/>
                  </a:schemeClr>
                </a:solidFill>
                <a:latin typeface="+mn-lt"/>
              </a:rPr>
              <a:t> </a:t>
            </a:r>
            <a:r>
              <a:rPr lang="en-US" sz="2000" dirty="0">
                <a:solidFill>
                  <a:schemeClr val="tx1">
                    <a:lumMod val="65000"/>
                    <a:lumOff val="35000"/>
                  </a:schemeClr>
                </a:solidFill>
                <a:latin typeface="+mn-lt"/>
              </a:rPr>
              <a:t>cos </a:t>
            </a:r>
            <a:r>
              <a:rPr lang="el-GR" sz="2000" dirty="0">
                <a:solidFill>
                  <a:schemeClr val="tx1">
                    <a:lumMod val="65000"/>
                    <a:lumOff val="35000"/>
                  </a:schemeClr>
                </a:solidFill>
                <a:latin typeface="+mn-lt"/>
              </a:rPr>
              <a:t>β</a:t>
            </a:r>
            <a:r>
              <a:rPr lang="pt-PT" sz="2000" dirty="0">
                <a:solidFill>
                  <a:schemeClr val="tx1">
                    <a:lumMod val="65000"/>
                    <a:lumOff val="35000"/>
                  </a:schemeClr>
                </a:solidFill>
                <a:latin typeface="+mn-lt"/>
              </a:rPr>
              <a:t> </a:t>
            </a:r>
            <a:r>
              <a:rPr lang="el-GR" sz="2000" dirty="0">
                <a:solidFill>
                  <a:schemeClr val="tx1">
                    <a:lumMod val="65000"/>
                    <a:lumOff val="35000"/>
                  </a:schemeClr>
                </a:solidFill>
                <a:latin typeface="+mn-lt"/>
              </a:rPr>
              <a:t>−</a:t>
            </a:r>
            <a:r>
              <a:rPr lang="pt-PT" sz="2000" dirty="0">
                <a:solidFill>
                  <a:schemeClr val="tx1">
                    <a:lumMod val="65000"/>
                    <a:lumOff val="35000"/>
                  </a:schemeClr>
                </a:solidFill>
                <a:latin typeface="+mn-lt"/>
              </a:rPr>
              <a:t> </a:t>
            </a:r>
            <a:r>
              <a:rPr lang="en-US" sz="2000" dirty="0">
                <a:solidFill>
                  <a:schemeClr val="tx1">
                    <a:lumMod val="65000"/>
                    <a:lumOff val="35000"/>
                  </a:schemeClr>
                </a:solidFill>
                <a:latin typeface="+mn-lt"/>
              </a:rPr>
              <a:t>sin </a:t>
            </a:r>
            <a:r>
              <a:rPr lang="el-GR" sz="2000" dirty="0">
                <a:solidFill>
                  <a:schemeClr val="tx1">
                    <a:lumMod val="65000"/>
                    <a:lumOff val="35000"/>
                  </a:schemeClr>
                </a:solidFill>
                <a:latin typeface="+mn-lt"/>
              </a:rPr>
              <a:t>α</a:t>
            </a:r>
            <a:r>
              <a:rPr lang="pt-PT" sz="2000" dirty="0">
                <a:solidFill>
                  <a:schemeClr val="tx1">
                    <a:lumMod val="65000"/>
                    <a:lumOff val="35000"/>
                  </a:schemeClr>
                </a:solidFill>
                <a:latin typeface="+mn-lt"/>
              </a:rPr>
              <a:t> </a:t>
            </a:r>
            <a:r>
              <a:rPr lang="en-US" sz="2000" dirty="0">
                <a:solidFill>
                  <a:schemeClr val="tx1">
                    <a:lumMod val="65000"/>
                    <a:lumOff val="35000"/>
                  </a:schemeClr>
                </a:solidFill>
                <a:latin typeface="+mn-lt"/>
              </a:rPr>
              <a:t>sin </a:t>
            </a:r>
            <a:r>
              <a:rPr lang="el-GR" sz="2000" dirty="0">
                <a:solidFill>
                  <a:schemeClr val="tx1">
                    <a:lumMod val="65000"/>
                    <a:lumOff val="35000"/>
                  </a:schemeClr>
                </a:solidFill>
                <a:latin typeface="+mn-lt"/>
              </a:rPr>
              <a:t>β</a:t>
            </a:r>
            <a:br>
              <a:rPr lang="el-GR" sz="2000" dirty="0">
                <a:solidFill>
                  <a:schemeClr val="tx1">
                    <a:lumMod val="65000"/>
                    <a:lumOff val="35000"/>
                  </a:schemeClr>
                </a:solidFill>
                <a:latin typeface="+mn-lt"/>
              </a:rPr>
            </a:br>
            <a:endParaRPr lang="en-US" sz="2000" dirty="0">
              <a:solidFill>
                <a:schemeClr val="tx1">
                  <a:lumMod val="65000"/>
                  <a:lumOff val="35000"/>
                </a:schemeClr>
              </a:solidFill>
              <a:latin typeface="+mn-lt"/>
            </a:endParaRPr>
          </a:p>
        </p:txBody>
      </p:sp>
      <p:sp>
        <p:nvSpPr>
          <p:cNvPr id="3" name="Rectângulo 2"/>
          <p:cNvSpPr/>
          <p:nvPr/>
        </p:nvSpPr>
        <p:spPr>
          <a:xfrm>
            <a:off x="611560" y="6160468"/>
            <a:ext cx="4572000" cy="677108"/>
          </a:xfrm>
          <a:prstGeom prst="rect">
            <a:avLst/>
          </a:prstGeom>
        </p:spPr>
        <p:txBody>
          <a:bodyPr>
            <a:spAutoFit/>
          </a:bodyPr>
          <a:lstStyle/>
          <a:p>
            <a:r>
              <a:rPr lang="en-US" sz="2000" dirty="0">
                <a:solidFill>
                  <a:schemeClr val="tx1">
                    <a:lumMod val="65000"/>
                    <a:lumOff val="35000"/>
                  </a:schemeClr>
                </a:solidFill>
                <a:latin typeface="+mn-lt"/>
              </a:rPr>
              <a:t>cos (</a:t>
            </a:r>
            <a:r>
              <a:rPr lang="el-GR" sz="2000" dirty="0">
                <a:solidFill>
                  <a:schemeClr val="tx1">
                    <a:lumMod val="65000"/>
                    <a:lumOff val="35000"/>
                  </a:schemeClr>
                </a:solidFill>
                <a:latin typeface="+mn-lt"/>
              </a:rPr>
              <a:t>α−β)</a:t>
            </a:r>
            <a:r>
              <a:rPr lang="pt-PT" sz="2000" dirty="0">
                <a:solidFill>
                  <a:schemeClr val="tx1">
                    <a:lumMod val="65000"/>
                    <a:lumOff val="35000"/>
                  </a:schemeClr>
                </a:solidFill>
                <a:latin typeface="+mn-lt"/>
              </a:rPr>
              <a:t> </a:t>
            </a:r>
            <a:r>
              <a:rPr lang="el-GR" sz="2000" dirty="0">
                <a:solidFill>
                  <a:schemeClr val="tx1">
                    <a:lumMod val="65000"/>
                    <a:lumOff val="35000"/>
                  </a:schemeClr>
                </a:solidFill>
                <a:latin typeface="+mn-lt"/>
              </a:rPr>
              <a:t>=</a:t>
            </a:r>
            <a:r>
              <a:rPr lang="pt-PT" sz="2000" dirty="0">
                <a:solidFill>
                  <a:schemeClr val="tx1">
                    <a:lumMod val="65000"/>
                    <a:lumOff val="35000"/>
                  </a:schemeClr>
                </a:solidFill>
                <a:latin typeface="+mn-lt"/>
              </a:rPr>
              <a:t> </a:t>
            </a:r>
            <a:r>
              <a:rPr lang="en-US" sz="2000" dirty="0">
                <a:solidFill>
                  <a:schemeClr val="tx1">
                    <a:lumMod val="65000"/>
                    <a:lumOff val="35000"/>
                  </a:schemeClr>
                </a:solidFill>
                <a:latin typeface="+mn-lt"/>
              </a:rPr>
              <a:t>cos </a:t>
            </a:r>
            <a:r>
              <a:rPr lang="el-GR" sz="2000" dirty="0">
                <a:solidFill>
                  <a:schemeClr val="tx1">
                    <a:lumMod val="65000"/>
                    <a:lumOff val="35000"/>
                  </a:schemeClr>
                </a:solidFill>
                <a:latin typeface="+mn-lt"/>
              </a:rPr>
              <a:t>α</a:t>
            </a:r>
            <a:r>
              <a:rPr lang="pt-PT" sz="2000" dirty="0">
                <a:solidFill>
                  <a:schemeClr val="tx1">
                    <a:lumMod val="65000"/>
                    <a:lumOff val="35000"/>
                  </a:schemeClr>
                </a:solidFill>
                <a:latin typeface="+mn-lt"/>
              </a:rPr>
              <a:t> </a:t>
            </a:r>
            <a:r>
              <a:rPr lang="en-US" sz="2000" dirty="0">
                <a:solidFill>
                  <a:schemeClr val="tx1">
                    <a:lumMod val="65000"/>
                    <a:lumOff val="35000"/>
                  </a:schemeClr>
                </a:solidFill>
                <a:latin typeface="+mn-lt"/>
              </a:rPr>
              <a:t>cos </a:t>
            </a:r>
            <a:r>
              <a:rPr lang="el-GR" sz="2000" dirty="0">
                <a:solidFill>
                  <a:schemeClr val="tx1">
                    <a:lumMod val="65000"/>
                    <a:lumOff val="35000"/>
                  </a:schemeClr>
                </a:solidFill>
                <a:latin typeface="+mn-lt"/>
              </a:rPr>
              <a:t>β</a:t>
            </a:r>
            <a:r>
              <a:rPr lang="pt-PT" sz="2000" dirty="0">
                <a:solidFill>
                  <a:schemeClr val="tx1">
                    <a:lumMod val="65000"/>
                    <a:lumOff val="35000"/>
                  </a:schemeClr>
                </a:solidFill>
                <a:latin typeface="+mn-lt"/>
              </a:rPr>
              <a:t> </a:t>
            </a:r>
            <a:r>
              <a:rPr lang="el-GR" sz="2000" dirty="0">
                <a:solidFill>
                  <a:schemeClr val="tx1">
                    <a:lumMod val="65000"/>
                    <a:lumOff val="35000"/>
                  </a:schemeClr>
                </a:solidFill>
                <a:latin typeface="+mn-lt"/>
              </a:rPr>
              <a:t>+</a:t>
            </a:r>
            <a:r>
              <a:rPr lang="pt-PT" sz="2000" dirty="0">
                <a:solidFill>
                  <a:schemeClr val="tx1">
                    <a:lumMod val="65000"/>
                    <a:lumOff val="35000"/>
                  </a:schemeClr>
                </a:solidFill>
                <a:latin typeface="+mn-lt"/>
              </a:rPr>
              <a:t> </a:t>
            </a:r>
            <a:r>
              <a:rPr lang="en-US" sz="2000" dirty="0">
                <a:solidFill>
                  <a:schemeClr val="tx1">
                    <a:lumMod val="65000"/>
                    <a:lumOff val="35000"/>
                  </a:schemeClr>
                </a:solidFill>
                <a:latin typeface="+mn-lt"/>
              </a:rPr>
              <a:t>sin </a:t>
            </a:r>
            <a:r>
              <a:rPr lang="el-GR" sz="2000" dirty="0">
                <a:solidFill>
                  <a:schemeClr val="tx1">
                    <a:lumMod val="65000"/>
                    <a:lumOff val="35000"/>
                  </a:schemeClr>
                </a:solidFill>
                <a:latin typeface="+mn-lt"/>
              </a:rPr>
              <a:t>α</a:t>
            </a:r>
            <a:r>
              <a:rPr lang="pt-PT" sz="2000" dirty="0">
                <a:solidFill>
                  <a:schemeClr val="tx1">
                    <a:lumMod val="65000"/>
                    <a:lumOff val="35000"/>
                  </a:schemeClr>
                </a:solidFill>
                <a:latin typeface="+mn-lt"/>
              </a:rPr>
              <a:t> </a:t>
            </a:r>
            <a:r>
              <a:rPr lang="en-US" sz="2000" dirty="0">
                <a:solidFill>
                  <a:schemeClr val="tx1">
                    <a:lumMod val="65000"/>
                    <a:lumOff val="35000"/>
                  </a:schemeClr>
                </a:solidFill>
                <a:latin typeface="+mn-lt"/>
              </a:rPr>
              <a:t>sin </a:t>
            </a:r>
            <a:r>
              <a:rPr lang="el-GR" sz="2000" dirty="0">
                <a:solidFill>
                  <a:schemeClr val="tx1">
                    <a:lumMod val="65000"/>
                    <a:lumOff val="35000"/>
                  </a:schemeClr>
                </a:solidFill>
                <a:latin typeface="+mn-lt"/>
              </a:rPr>
              <a:t>β</a:t>
            </a:r>
            <a:br>
              <a:rPr lang="el-GR" sz="1800" dirty="0">
                <a:solidFill>
                  <a:schemeClr val="tx1">
                    <a:lumMod val="65000"/>
                    <a:lumOff val="35000"/>
                  </a:schemeClr>
                </a:solidFill>
              </a:rPr>
            </a:br>
            <a:endParaRPr lang="en-US" sz="1800" dirty="0">
              <a:solidFill>
                <a:schemeClr val="tx1">
                  <a:lumMod val="65000"/>
                  <a:lumOff val="35000"/>
                </a:schemeClr>
              </a:solidFill>
            </a:endParaRPr>
          </a:p>
        </p:txBody>
      </p:sp>
      <p:sp>
        <p:nvSpPr>
          <p:cNvPr id="4" name="CaixaDeTexto 3"/>
          <p:cNvSpPr txBox="1"/>
          <p:nvPr/>
        </p:nvSpPr>
        <p:spPr>
          <a:xfrm>
            <a:off x="611560" y="5445224"/>
            <a:ext cx="1249060" cy="369332"/>
          </a:xfrm>
          <a:prstGeom prst="rect">
            <a:avLst/>
          </a:prstGeom>
          <a:noFill/>
        </p:spPr>
        <p:txBody>
          <a:bodyPr wrap="none" rtlCol="0">
            <a:spAutoFit/>
          </a:bodyPr>
          <a:lstStyle/>
          <a:p>
            <a:r>
              <a:rPr lang="en-US" sz="1800" dirty="0"/>
              <a:t>Reminder:</a:t>
            </a:r>
          </a:p>
        </p:txBody>
      </p:sp>
    </p:spTree>
    <p:extLst>
      <p:ext uri="{BB962C8B-B14F-4D97-AF65-F5344CB8AC3E}">
        <p14:creationId xmlns:p14="http://schemas.microsoft.com/office/powerpoint/2010/main" val="1009197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539750" y="245269"/>
            <a:ext cx="8229600" cy="1143000"/>
          </a:xfrm>
        </p:spPr>
        <p:txBody>
          <a:bodyPr/>
          <a:lstStyle/>
          <a:p>
            <a:pPr algn="l"/>
            <a:r>
              <a:rPr lang="pt-PT" altLang="en-US" sz="2800" dirty="0"/>
              <a:t>Scaling</a:t>
            </a:r>
          </a:p>
        </p:txBody>
      </p:sp>
      <p:sp>
        <p:nvSpPr>
          <p:cNvPr id="13" name="Slide Number Placeholder 6"/>
          <p:cNvSpPr>
            <a:spLocks noGrp="1"/>
          </p:cNvSpPr>
          <p:nvPr>
            <p:ph type="sldNum" sz="quarter" idx="12"/>
          </p:nvPr>
        </p:nvSpPr>
        <p:spPr>
          <a:xfrm>
            <a:off x="7825680" y="6237312"/>
            <a:ext cx="2133600" cy="476250"/>
          </a:xfrm>
          <a:prstGeom prst="rect">
            <a:avLst/>
          </a:prstGeom>
        </p:spPr>
        <p:txBody>
          <a:bodyPr/>
          <a:lstStyle/>
          <a:p>
            <a:fld id="{BD28A69A-DC36-496D-A08D-D725987D8F4E}" type="slidenum">
              <a:rPr lang="en-GB" altLang="en-US"/>
              <a:pPr/>
              <a:t>17</a:t>
            </a:fld>
            <a:endParaRPr lang="en-GB" altLang="en-US" dirty="0"/>
          </a:p>
        </p:txBody>
      </p:sp>
      <p:sp>
        <p:nvSpPr>
          <p:cNvPr id="81926" name="Text Box 6"/>
          <p:cNvSpPr txBox="1">
            <a:spLocks noChangeArrowheads="1"/>
          </p:cNvSpPr>
          <p:nvPr/>
        </p:nvSpPr>
        <p:spPr bwMode="auto">
          <a:xfrm>
            <a:off x="539750" y="2165898"/>
            <a:ext cx="424815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endParaRPr lang="pt-PT" altLang="en-US" b="0" dirty="0"/>
          </a:p>
          <a:p>
            <a:pPr lvl="1"/>
            <a:r>
              <a:rPr lang="pt-PT" altLang="en-US" sz="2000" i="1" dirty="0">
                <a:solidFill>
                  <a:srgbClr val="333333"/>
                </a:solidFill>
                <a:latin typeface="Times New Roman" pitchFamily="18" charset="0"/>
              </a:rPr>
              <a:t>		</a:t>
            </a:r>
            <a:r>
              <a:rPr lang="pt-PT" altLang="en-US" sz="2400" i="1" dirty="0">
                <a:solidFill>
                  <a:srgbClr val="333333"/>
                </a:solidFill>
                <a:latin typeface="Times New Roman" panose="02020603050405020304" pitchFamily="18" charset="0"/>
                <a:cs typeface="Times New Roman" panose="02020603050405020304" pitchFamily="18" charset="0"/>
              </a:rPr>
              <a:t>x’ =  x . s</a:t>
            </a:r>
            <a:r>
              <a:rPr lang="pt-PT" altLang="en-US" sz="2400" i="1" baseline="-25000" dirty="0">
                <a:solidFill>
                  <a:srgbClr val="333333"/>
                </a:solidFill>
                <a:latin typeface="Times New Roman" panose="02020603050405020304" pitchFamily="18" charset="0"/>
                <a:cs typeface="Times New Roman" panose="02020603050405020304" pitchFamily="18" charset="0"/>
              </a:rPr>
              <a:t>x</a:t>
            </a:r>
            <a:endParaRPr lang="pt-PT" altLang="en-US" sz="2400" i="1" dirty="0">
              <a:solidFill>
                <a:srgbClr val="333333"/>
              </a:solidFill>
              <a:latin typeface="Times New Roman" panose="02020603050405020304" pitchFamily="18" charset="0"/>
              <a:cs typeface="Times New Roman" panose="02020603050405020304" pitchFamily="18" charset="0"/>
            </a:endParaRPr>
          </a:p>
          <a:p>
            <a:pPr lvl="1"/>
            <a:r>
              <a:rPr lang="pt-PT" altLang="en-US" sz="2400" i="1" dirty="0">
                <a:solidFill>
                  <a:srgbClr val="333333"/>
                </a:solidFill>
                <a:latin typeface="Times New Roman" panose="02020603050405020304" pitchFamily="18" charset="0"/>
                <a:cs typeface="Times New Roman" panose="02020603050405020304" pitchFamily="18" charset="0"/>
              </a:rPr>
              <a:t>		y’ =  y . s</a:t>
            </a:r>
            <a:r>
              <a:rPr lang="pt-PT" altLang="en-US" sz="2400" i="1" baseline="-25000" dirty="0">
                <a:solidFill>
                  <a:srgbClr val="333333"/>
                </a:solidFill>
                <a:latin typeface="Times New Roman" panose="02020603050405020304" pitchFamily="18" charset="0"/>
                <a:cs typeface="Times New Roman" panose="02020603050405020304" pitchFamily="18" charset="0"/>
              </a:rPr>
              <a:t>y</a:t>
            </a:r>
          </a:p>
          <a:p>
            <a:pPr lvl="1"/>
            <a:endParaRPr lang="pt-PT" altLang="en-US" sz="2000" i="1" dirty="0">
              <a:latin typeface="Times New Roman" pitchFamily="18" charset="0"/>
            </a:endParaRPr>
          </a:p>
        </p:txBody>
      </p:sp>
      <p:sp>
        <p:nvSpPr>
          <p:cNvPr id="81927" name="Text Box 7"/>
          <p:cNvSpPr txBox="1">
            <a:spLocks noChangeArrowheads="1"/>
          </p:cNvSpPr>
          <p:nvPr/>
        </p:nvSpPr>
        <p:spPr bwMode="auto">
          <a:xfrm>
            <a:off x="323850" y="1388270"/>
            <a:ext cx="85686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pt-PT" altLang="en-US" b="0" dirty="0"/>
              <a:t>   </a:t>
            </a:r>
            <a:r>
              <a:rPr lang="pt-PT" altLang="en-US" sz="2400" b="0" dirty="0">
                <a:latin typeface="+mn-lt"/>
              </a:rPr>
              <a:t>Modifies the size of an object; we need to specify </a:t>
            </a:r>
            <a:r>
              <a:rPr lang="pt-PT" altLang="en-US" sz="2400" b="0" dirty="0">
                <a:solidFill>
                  <a:srgbClr val="FF3399"/>
                </a:solidFill>
                <a:latin typeface="+mn-lt"/>
              </a:rPr>
              <a:t>scaling</a:t>
            </a:r>
            <a:r>
              <a:rPr lang="pt-PT" altLang="en-US" sz="2400" b="0" dirty="0">
                <a:solidFill>
                  <a:srgbClr val="FF0000"/>
                </a:solidFill>
                <a:latin typeface="+mn-lt"/>
              </a:rPr>
              <a:t> </a:t>
            </a:r>
            <a:r>
              <a:rPr lang="pt-PT" altLang="en-US" sz="2400" b="0" dirty="0">
                <a:solidFill>
                  <a:srgbClr val="FF3399"/>
                </a:solidFill>
                <a:latin typeface="+mn-lt"/>
              </a:rPr>
              <a:t>factors</a:t>
            </a:r>
            <a:r>
              <a:rPr lang="pt-PT" altLang="en-US" sz="2400" b="0" dirty="0">
                <a:latin typeface="+mn-lt"/>
              </a:rPr>
              <a:t>: </a:t>
            </a:r>
            <a:r>
              <a:rPr lang="pt-PT" altLang="en-US" sz="2400" b="1" i="1" dirty="0">
                <a:solidFill>
                  <a:srgbClr val="FF3399"/>
                </a:solidFill>
                <a:latin typeface="+mn-lt"/>
              </a:rPr>
              <a:t>s</a:t>
            </a:r>
            <a:r>
              <a:rPr lang="pt-PT" altLang="en-US" sz="2400" b="1" i="1" baseline="-25000" dirty="0">
                <a:solidFill>
                  <a:srgbClr val="FF3399"/>
                </a:solidFill>
                <a:latin typeface="+mn-lt"/>
              </a:rPr>
              <a:t>x</a:t>
            </a:r>
            <a:r>
              <a:rPr lang="pt-PT" altLang="en-US" sz="2400" b="0" dirty="0">
                <a:solidFill>
                  <a:srgbClr val="FF3399"/>
                </a:solidFill>
                <a:latin typeface="+mn-lt"/>
              </a:rPr>
              <a:t> </a:t>
            </a:r>
            <a:r>
              <a:rPr lang="pt-PT" altLang="en-US" sz="2400" dirty="0">
                <a:latin typeface="+mn-lt"/>
              </a:rPr>
              <a:t> and</a:t>
            </a:r>
            <a:r>
              <a:rPr lang="pt-PT" altLang="en-US" sz="2400" b="0" dirty="0">
                <a:latin typeface="+mn-lt"/>
              </a:rPr>
              <a:t> </a:t>
            </a:r>
            <a:r>
              <a:rPr lang="pt-PT" altLang="en-US" sz="2400" b="1" i="1" dirty="0">
                <a:solidFill>
                  <a:srgbClr val="FF3399"/>
                </a:solidFill>
                <a:latin typeface="+mn-lt"/>
              </a:rPr>
              <a:t>s</a:t>
            </a:r>
            <a:r>
              <a:rPr lang="pt-PT" altLang="en-US" sz="2400" b="1" i="1" baseline="-25000" dirty="0">
                <a:solidFill>
                  <a:srgbClr val="FF3399"/>
                </a:solidFill>
                <a:latin typeface="+mn-lt"/>
              </a:rPr>
              <a:t>y</a:t>
            </a:r>
            <a:r>
              <a:rPr lang="pt-PT" altLang="en-US" sz="2400" b="0" dirty="0">
                <a:solidFill>
                  <a:srgbClr val="FF3399"/>
                </a:solidFill>
                <a:latin typeface="+mn-lt"/>
              </a:rPr>
              <a:t> </a:t>
            </a:r>
          </a:p>
        </p:txBody>
      </p:sp>
      <p:sp>
        <p:nvSpPr>
          <p:cNvPr id="81933" name="Text Box 13"/>
          <p:cNvSpPr txBox="1">
            <a:spLocks noChangeArrowheads="1"/>
          </p:cNvSpPr>
          <p:nvPr/>
        </p:nvSpPr>
        <p:spPr bwMode="auto">
          <a:xfrm>
            <a:off x="42201" y="5084763"/>
            <a:ext cx="23695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en-US" sz="2000" b="0" dirty="0">
                <a:solidFill>
                  <a:srgbClr val="FF3399"/>
                </a:solidFill>
                <a:latin typeface="+mn-lt"/>
              </a:rPr>
              <a:t>Trasformation matrix</a:t>
            </a:r>
          </a:p>
        </p:txBody>
      </p:sp>
      <p:sp>
        <p:nvSpPr>
          <p:cNvPr id="81935" name="Text Box 15"/>
          <p:cNvSpPr txBox="1">
            <a:spLocks noChangeArrowheads="1"/>
          </p:cNvSpPr>
          <p:nvPr/>
        </p:nvSpPr>
        <p:spPr bwMode="auto">
          <a:xfrm>
            <a:off x="2575528" y="5769769"/>
            <a:ext cx="17699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2400" dirty="0">
                <a:solidFill>
                  <a:srgbClr val="333333"/>
                </a:solidFill>
                <a:latin typeface="Times New Roman" pitchFamily="18" charset="0"/>
              </a:rPr>
              <a:t>P’ = S . P</a:t>
            </a:r>
          </a:p>
        </p:txBody>
      </p:sp>
      <p:sp>
        <p:nvSpPr>
          <p:cNvPr id="81936" name="Line 16"/>
          <p:cNvSpPr>
            <a:spLocks noChangeShapeType="1"/>
          </p:cNvSpPr>
          <p:nvPr/>
        </p:nvSpPr>
        <p:spPr bwMode="auto">
          <a:xfrm flipV="1">
            <a:off x="2490187" y="4828847"/>
            <a:ext cx="503237" cy="358775"/>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1937" name="Line 17"/>
          <p:cNvSpPr>
            <a:spLocks noChangeShapeType="1"/>
          </p:cNvSpPr>
          <p:nvPr/>
        </p:nvSpPr>
        <p:spPr bwMode="auto">
          <a:xfrm>
            <a:off x="2575528" y="5433765"/>
            <a:ext cx="576262" cy="360363"/>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81941"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2" y="3952690"/>
            <a:ext cx="2880296" cy="739687"/>
          </a:xfrm>
          <a:prstGeom prst="rect">
            <a:avLst/>
          </a:prstGeom>
          <a:noFill/>
          <a:extLst>
            <a:ext uri="{909E8E84-426E-40DD-AFC4-6F175D3DCCD1}">
              <a14:hiddenFill xmlns:a14="http://schemas.microsoft.com/office/drawing/2010/main">
                <a:solidFill>
                  <a:srgbClr val="FFFFFF"/>
                </a:solidFill>
              </a14:hiddenFill>
            </a:ext>
          </a:extLst>
        </p:spPr>
      </p:pic>
      <p:pic>
        <p:nvPicPr>
          <p:cNvPr id="8194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688" y="3500438"/>
            <a:ext cx="1187450" cy="1223962"/>
          </a:xfrm>
          <a:prstGeom prst="rect">
            <a:avLst/>
          </a:prstGeom>
          <a:noFill/>
          <a:extLst>
            <a:ext uri="{909E8E84-426E-40DD-AFC4-6F175D3DCCD1}">
              <a14:hiddenFill xmlns:a14="http://schemas.microsoft.com/office/drawing/2010/main">
                <a:solidFill>
                  <a:srgbClr val="FFFFFF"/>
                </a:solidFill>
              </a14:hiddenFill>
            </a:ext>
          </a:extLst>
        </p:spPr>
      </p:pic>
      <p:pic>
        <p:nvPicPr>
          <p:cNvPr id="81944"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150" y="2763838"/>
            <a:ext cx="644525" cy="665162"/>
          </a:xfrm>
          <a:prstGeom prst="rect">
            <a:avLst/>
          </a:prstGeom>
          <a:noFill/>
          <a:extLst>
            <a:ext uri="{909E8E84-426E-40DD-AFC4-6F175D3DCCD1}">
              <a14:hiddenFill xmlns:a14="http://schemas.microsoft.com/office/drawing/2010/main">
                <a:solidFill>
                  <a:srgbClr val="FFFFFF"/>
                </a:solidFill>
              </a14:hiddenFill>
            </a:ext>
          </a:extLst>
        </p:spPr>
      </p:pic>
      <p:sp>
        <p:nvSpPr>
          <p:cNvPr id="81945" name="Text Box 25"/>
          <p:cNvSpPr txBox="1">
            <a:spLocks noChangeArrowheads="1"/>
          </p:cNvSpPr>
          <p:nvPr/>
        </p:nvSpPr>
        <p:spPr bwMode="auto">
          <a:xfrm>
            <a:off x="5508625" y="5084763"/>
            <a:ext cx="3383855" cy="1036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2000" b="0" dirty="0">
                <a:solidFill>
                  <a:srgbClr val="0066FF"/>
                </a:solidFill>
                <a:latin typeface="+mn-lt"/>
              </a:rPr>
              <a:t>Transforming a square into a larger square applying a scaling </a:t>
            </a:r>
            <a:r>
              <a:rPr lang="pt-PT" altLang="en-US" sz="2000" i="1" dirty="0">
                <a:solidFill>
                  <a:srgbClr val="0066FF"/>
                </a:solidFill>
                <a:latin typeface="Times New Roman" panose="02020603050405020304" pitchFamily="18" charset="0"/>
                <a:cs typeface="Times New Roman" panose="02020603050405020304" pitchFamily="18" charset="0"/>
              </a:rPr>
              <a:t>s</a:t>
            </a:r>
            <a:r>
              <a:rPr lang="pt-PT" altLang="en-US" sz="3200" i="1" baseline="-25000" dirty="0">
                <a:solidFill>
                  <a:srgbClr val="0066FF"/>
                </a:solidFill>
                <a:latin typeface="Times New Roman" panose="02020603050405020304" pitchFamily="18" charset="0"/>
                <a:cs typeface="Times New Roman" panose="02020603050405020304" pitchFamily="18" charset="0"/>
              </a:rPr>
              <a:t>x</a:t>
            </a:r>
            <a:r>
              <a:rPr lang="pt-PT" altLang="en-US" sz="2000" b="0" dirty="0">
                <a:solidFill>
                  <a:srgbClr val="0066FF"/>
                </a:solidFill>
                <a:latin typeface="+mn-lt"/>
                <a:cs typeface="Times New Roman" panose="02020603050405020304" pitchFamily="18" charset="0"/>
              </a:rPr>
              <a:t>=2</a:t>
            </a:r>
            <a:r>
              <a:rPr lang="pt-PT" altLang="en-US" sz="2000" b="0" dirty="0">
                <a:solidFill>
                  <a:srgbClr val="0066FF"/>
                </a:solidFill>
                <a:latin typeface="Times New Roman" panose="02020603050405020304" pitchFamily="18" charset="0"/>
                <a:cs typeface="Times New Roman" panose="02020603050405020304" pitchFamily="18" charset="0"/>
              </a:rPr>
              <a:t>, </a:t>
            </a:r>
            <a:r>
              <a:rPr lang="pt-PT" altLang="en-US" sz="2000" i="1" dirty="0">
                <a:solidFill>
                  <a:srgbClr val="0066FF"/>
                </a:solidFill>
                <a:latin typeface="Times New Roman" panose="02020603050405020304" pitchFamily="18" charset="0"/>
                <a:cs typeface="Times New Roman" panose="02020603050405020304" pitchFamily="18" charset="0"/>
              </a:rPr>
              <a:t>s</a:t>
            </a:r>
            <a:r>
              <a:rPr lang="pt-PT" altLang="en-US" sz="3200" i="1" baseline="-25000" dirty="0">
                <a:solidFill>
                  <a:srgbClr val="0066FF"/>
                </a:solidFill>
                <a:latin typeface="Times New Roman" panose="02020603050405020304" pitchFamily="18" charset="0"/>
                <a:cs typeface="Times New Roman" panose="02020603050405020304" pitchFamily="18" charset="0"/>
              </a:rPr>
              <a:t>y</a:t>
            </a:r>
            <a:r>
              <a:rPr lang="pt-PT" altLang="en-US" sz="2000" dirty="0">
                <a:solidFill>
                  <a:srgbClr val="0066FF"/>
                </a:solidFill>
                <a:latin typeface="+mn-lt"/>
                <a:cs typeface="Times New Roman" panose="02020603050405020304" pitchFamily="18" charset="0"/>
              </a:rPr>
              <a:t>=2</a:t>
            </a:r>
          </a:p>
        </p:txBody>
      </p:sp>
      <p:sp>
        <p:nvSpPr>
          <p:cNvPr id="15" name="Rectangle 5"/>
          <p:cNvSpPr>
            <a:spLocks noChangeArrowheads="1"/>
          </p:cNvSpPr>
          <p:nvPr/>
        </p:nvSpPr>
        <p:spPr bwMode="auto">
          <a:xfrm>
            <a:off x="5508625" y="6224362"/>
            <a:ext cx="2234779"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p>
        </p:txBody>
      </p:sp>
    </p:spTree>
    <p:extLst>
      <p:ext uri="{BB962C8B-B14F-4D97-AF65-F5344CB8AC3E}">
        <p14:creationId xmlns:p14="http://schemas.microsoft.com/office/powerpoint/2010/main" val="335484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57200" y="1341438"/>
            <a:ext cx="8229600" cy="4789487"/>
          </a:xfrm>
        </p:spPr>
        <p:txBody>
          <a:bodyPr>
            <a:normAutofit/>
          </a:bodyPr>
          <a:lstStyle/>
          <a:p>
            <a:pPr lvl="4">
              <a:defRPr/>
            </a:pPr>
            <a:endParaRPr lang="en-US" dirty="0"/>
          </a:p>
          <a:p>
            <a:pPr lvl="4">
              <a:defRPr/>
            </a:pPr>
            <a:endParaRPr lang="en-US" dirty="0"/>
          </a:p>
          <a:p>
            <a:pPr>
              <a:defRPr/>
            </a:pPr>
            <a:r>
              <a:rPr lang="en-US" sz="2400" dirty="0"/>
              <a:t>Matrix representation</a:t>
            </a:r>
          </a:p>
          <a:p>
            <a:pPr lvl="1">
              <a:defRPr/>
            </a:pPr>
            <a:r>
              <a:rPr lang="en-US" sz="2400" dirty="0">
                <a:solidFill>
                  <a:srgbClr val="FF3399"/>
                </a:solidFill>
              </a:rPr>
              <a:t>Homogeneous coordinates </a:t>
            </a:r>
            <a:r>
              <a:rPr lang="en-US" sz="2400" dirty="0"/>
              <a:t>!!</a:t>
            </a:r>
          </a:p>
          <a:p>
            <a:pPr lvl="1">
              <a:defRPr/>
            </a:pPr>
            <a:r>
              <a:rPr lang="en-US" sz="2400" dirty="0"/>
              <a:t>Concatenation = </a:t>
            </a:r>
            <a:r>
              <a:rPr lang="en-US" sz="2400" dirty="0">
                <a:solidFill>
                  <a:srgbClr val="FF3399"/>
                </a:solidFill>
              </a:rPr>
              <a:t>Matrix products</a:t>
            </a:r>
          </a:p>
          <a:p>
            <a:pPr lvl="1">
              <a:defRPr/>
            </a:pPr>
            <a:endParaRPr lang="en-US" sz="2400" dirty="0">
              <a:solidFill>
                <a:srgbClr val="FF0000"/>
              </a:solidFill>
            </a:endParaRPr>
          </a:p>
          <a:p>
            <a:pPr lvl="4">
              <a:defRPr/>
            </a:pPr>
            <a:endParaRPr lang="en-US" sz="2400" dirty="0"/>
          </a:p>
          <a:p>
            <a:pPr>
              <a:defRPr/>
            </a:pPr>
            <a:r>
              <a:rPr lang="en-US" sz="2400" dirty="0"/>
              <a:t>Complex transformations ?</a:t>
            </a:r>
          </a:p>
          <a:p>
            <a:pPr lvl="1">
              <a:defRPr/>
            </a:pPr>
            <a:r>
              <a:rPr lang="en-US" sz="2400" dirty="0"/>
              <a:t>Decompose into a sequence of </a:t>
            </a:r>
            <a:r>
              <a:rPr lang="en-US" sz="2400" dirty="0">
                <a:solidFill>
                  <a:srgbClr val="FF3399"/>
                </a:solidFill>
              </a:rPr>
              <a:t>basic transformations</a:t>
            </a:r>
          </a:p>
        </p:txBody>
      </p:sp>
      <p:sp>
        <p:nvSpPr>
          <p:cNvPr id="86018" name="Título 1"/>
          <p:cNvSpPr>
            <a:spLocks noGrp="1"/>
          </p:cNvSpPr>
          <p:nvPr>
            <p:ph type="title"/>
          </p:nvPr>
        </p:nvSpPr>
        <p:spPr>
          <a:xfrm>
            <a:off x="467544" y="260648"/>
            <a:ext cx="8229600" cy="1139825"/>
          </a:xfrm>
        </p:spPr>
        <p:txBody>
          <a:bodyPr/>
          <a:lstStyle/>
          <a:p>
            <a:r>
              <a:rPr lang="en-US" altLang="pt-PT" sz="2800" dirty="0"/>
              <a:t>2D Transformations</a:t>
            </a:r>
            <a:br>
              <a:rPr lang="en-US" altLang="pt-PT" sz="2800" dirty="0"/>
            </a:br>
            <a:r>
              <a:rPr lang="en-US" altLang="pt-PT" sz="2800" dirty="0"/>
              <a:t>(composed)</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8E1C6876-F4F4-4471-BFAB-5E28DC50DEC8}" type="slidenum">
              <a:rPr lang="pt-PT" altLang="en-US" smtClean="0"/>
              <a:pPr>
                <a:defRPr/>
              </a:pPr>
              <a:t>18</a:t>
            </a:fld>
            <a:endParaRPr lang="pt-PT" altLang="en-US" dirty="0"/>
          </a:p>
        </p:txBody>
      </p:sp>
    </p:spTree>
    <p:extLst>
      <p:ext uri="{BB962C8B-B14F-4D97-AF65-F5344CB8AC3E}">
        <p14:creationId xmlns:p14="http://schemas.microsoft.com/office/powerpoint/2010/main" val="382278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29860" y="332656"/>
            <a:ext cx="8229600" cy="1143000"/>
          </a:xfrm>
        </p:spPr>
        <p:txBody>
          <a:bodyPr/>
          <a:lstStyle/>
          <a:p>
            <a:pPr algn="l"/>
            <a:r>
              <a:rPr lang="pt-PT" altLang="en-US" sz="2800" dirty="0"/>
              <a:t>Homogeneous coordinates</a:t>
            </a:r>
          </a:p>
        </p:txBody>
      </p:sp>
      <p:sp>
        <p:nvSpPr>
          <p:cNvPr id="4" name="Slide Number Placeholder 6"/>
          <p:cNvSpPr>
            <a:spLocks noGrp="1"/>
          </p:cNvSpPr>
          <p:nvPr>
            <p:ph type="sldNum" sz="quarter" idx="12"/>
          </p:nvPr>
        </p:nvSpPr>
        <p:spPr>
          <a:xfrm>
            <a:off x="6553200" y="6245225"/>
            <a:ext cx="2133600" cy="476250"/>
          </a:xfrm>
          <a:prstGeom prst="rect">
            <a:avLst/>
          </a:prstGeom>
        </p:spPr>
        <p:txBody>
          <a:bodyPr/>
          <a:lstStyle/>
          <a:p>
            <a:pPr algn="r"/>
            <a:fld id="{584086AF-772B-4F23-B0B0-5714398993CF}" type="slidenum">
              <a:rPr lang="en-GB" altLang="en-US"/>
              <a:pPr algn="r"/>
              <a:t>19</a:t>
            </a:fld>
            <a:endParaRPr lang="en-GB" altLang="en-US" dirty="0"/>
          </a:p>
        </p:txBody>
      </p:sp>
      <p:sp>
        <p:nvSpPr>
          <p:cNvPr id="86019" name="Text Box 3"/>
          <p:cNvSpPr txBox="1">
            <a:spLocks noChangeArrowheads="1"/>
          </p:cNvSpPr>
          <p:nvPr/>
        </p:nvSpPr>
        <p:spPr bwMode="auto">
          <a:xfrm>
            <a:off x="507469" y="1268760"/>
            <a:ext cx="8208962"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en-US" sz="2400" b="0" dirty="0">
                <a:latin typeface="+mn-lt"/>
              </a:rPr>
              <a:t> Most applications involve </a:t>
            </a:r>
            <a:r>
              <a:rPr lang="en-US" altLang="en-US" sz="2400" b="0" dirty="0">
                <a:solidFill>
                  <a:srgbClr val="FF3399"/>
                </a:solidFill>
                <a:latin typeface="+mn-lt"/>
              </a:rPr>
              <a:t>sequences of transformations </a:t>
            </a:r>
          </a:p>
          <a:p>
            <a:endParaRPr lang="en-US" altLang="en-US" sz="2400" b="0" dirty="0">
              <a:latin typeface="+mn-lt"/>
            </a:endParaRPr>
          </a:p>
          <a:p>
            <a:pPr>
              <a:buFontTx/>
              <a:buChar char="•"/>
            </a:pPr>
            <a:r>
              <a:rPr lang="en-US" altLang="en-US" sz="2400" b="0" dirty="0">
                <a:latin typeface="+mn-lt"/>
              </a:rPr>
              <a:t>   For instance:</a:t>
            </a:r>
          </a:p>
          <a:p>
            <a:pPr>
              <a:buFontTx/>
              <a:buChar char="•"/>
            </a:pPr>
            <a:endParaRPr lang="en-US" altLang="en-US" sz="2400" b="0" dirty="0">
              <a:latin typeface="+mn-lt"/>
            </a:endParaRPr>
          </a:p>
          <a:p>
            <a:r>
              <a:rPr lang="en-US" altLang="en-US" sz="2400" b="0" dirty="0">
                <a:latin typeface="+mn-lt"/>
              </a:rPr>
              <a:t>	-   visualization transformations involve a sequence of translations and rotations to render an image of a scene</a:t>
            </a:r>
          </a:p>
          <a:p>
            <a:endParaRPr lang="en-US" altLang="en-US" sz="2400" b="0" dirty="0">
              <a:latin typeface="+mn-lt"/>
            </a:endParaRPr>
          </a:p>
          <a:p>
            <a:r>
              <a:rPr lang="en-US" altLang="en-US" sz="2400" b="0" dirty="0">
                <a:latin typeface="+mn-lt"/>
              </a:rPr>
              <a:t>	-   animations may imply that an object is rotated and translated between two consecutive frames</a:t>
            </a:r>
          </a:p>
          <a:p>
            <a:endParaRPr lang="en-US" altLang="en-US" sz="2400" b="0" dirty="0">
              <a:latin typeface="+mn-lt"/>
            </a:endParaRPr>
          </a:p>
          <a:p>
            <a:endParaRPr lang="en-US" altLang="en-US" sz="2400" b="0" dirty="0">
              <a:latin typeface="+mn-lt"/>
            </a:endParaRPr>
          </a:p>
          <a:p>
            <a:pPr>
              <a:buFontTx/>
              <a:buChar char="•"/>
            </a:pPr>
            <a:r>
              <a:rPr lang="en-US" altLang="en-US" sz="2400" b="0" dirty="0">
                <a:latin typeface="+mn-lt"/>
              </a:rPr>
              <a:t>   </a:t>
            </a:r>
            <a:r>
              <a:rPr lang="en-US" altLang="en-US" sz="2400" b="1" dirty="0">
                <a:latin typeface="+mn-lt"/>
              </a:rPr>
              <a:t>Homogeneous coordinates provide an </a:t>
            </a:r>
            <a:r>
              <a:rPr lang="en-US" altLang="en-US" sz="2400" b="1" dirty="0">
                <a:solidFill>
                  <a:srgbClr val="FF3399"/>
                </a:solidFill>
                <a:latin typeface="+mn-lt"/>
              </a:rPr>
              <a:t>efficient</a:t>
            </a:r>
            <a:r>
              <a:rPr lang="en-US" altLang="en-US" sz="2400" b="1" dirty="0">
                <a:latin typeface="+mn-lt"/>
              </a:rPr>
              <a:t> way to represent and apply sequences of transformations</a:t>
            </a:r>
          </a:p>
          <a:p>
            <a:pPr>
              <a:buFontTx/>
              <a:buChar char="•"/>
            </a:pPr>
            <a:endParaRPr lang="pt-PT" altLang="en-US" b="0" dirty="0"/>
          </a:p>
          <a:p>
            <a:endParaRPr lang="pt-PT" altLang="en-US" b="0" dirty="0"/>
          </a:p>
        </p:txBody>
      </p:sp>
    </p:spTree>
    <p:extLst>
      <p:ext uri="{BB962C8B-B14F-4D97-AF65-F5344CB8AC3E}">
        <p14:creationId xmlns:p14="http://schemas.microsoft.com/office/powerpoint/2010/main" val="3543953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p:cNvSpPr>
            <a:spLocks noGrp="1"/>
          </p:cNvSpPr>
          <p:nvPr>
            <p:ph idx="1"/>
          </p:nvPr>
        </p:nvSpPr>
        <p:spPr/>
        <p:txBody>
          <a:bodyPr/>
          <a:lstStyle/>
          <a:p>
            <a:pPr>
              <a:lnSpc>
                <a:spcPct val="200000"/>
              </a:lnSpc>
            </a:pPr>
            <a:r>
              <a:rPr lang="en-US" altLang="pt-PT" sz="2400" dirty="0"/>
              <a:t>Computer Graphics main tasks</a:t>
            </a:r>
          </a:p>
          <a:p>
            <a:pPr>
              <a:lnSpc>
                <a:spcPct val="200000"/>
              </a:lnSpc>
            </a:pPr>
            <a:r>
              <a:rPr lang="en-US" altLang="pt-PT" sz="2400" dirty="0"/>
              <a:t>Geometric Primitives</a:t>
            </a:r>
          </a:p>
          <a:p>
            <a:pPr>
              <a:lnSpc>
                <a:spcPct val="200000"/>
              </a:lnSpc>
            </a:pPr>
            <a:r>
              <a:rPr lang="en-US" sz="2400" dirty="0"/>
              <a:t>Geometric transformations</a:t>
            </a:r>
          </a:p>
          <a:p>
            <a:pPr>
              <a:lnSpc>
                <a:spcPct val="200000"/>
              </a:lnSpc>
            </a:pPr>
            <a:r>
              <a:rPr lang="en-US" sz="2400" dirty="0"/>
              <a:t>2D and 3D visualization</a:t>
            </a:r>
          </a:p>
          <a:p>
            <a:pPr>
              <a:lnSpc>
                <a:spcPct val="200000"/>
              </a:lnSpc>
            </a:pPr>
            <a:r>
              <a:rPr lang="en-US" sz="2400" dirty="0"/>
              <a:t>Projections</a:t>
            </a:r>
          </a:p>
        </p:txBody>
      </p:sp>
      <p:sp>
        <p:nvSpPr>
          <p:cNvPr id="3" name="Título 2"/>
          <p:cNvSpPr>
            <a:spLocks noGrp="1"/>
          </p:cNvSpPr>
          <p:nvPr>
            <p:ph type="title"/>
          </p:nvPr>
        </p:nvSpPr>
        <p:spPr/>
        <p:txBody>
          <a:bodyPr/>
          <a:lstStyle/>
          <a:p>
            <a:pPr algn="l"/>
            <a:r>
              <a:rPr lang="en-US" sz="2800" dirty="0"/>
              <a:t>Topics</a:t>
            </a:r>
          </a:p>
        </p:txBody>
      </p:sp>
    </p:spTree>
    <p:extLst>
      <p:ext uri="{BB962C8B-B14F-4D97-AF65-F5344CB8AC3E}">
        <p14:creationId xmlns:p14="http://schemas.microsoft.com/office/powerpoint/2010/main" val="2674440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sz="half" idx="1"/>
          </p:nvPr>
        </p:nvSpPr>
        <p:spPr>
          <a:xfrm>
            <a:off x="611560" y="476672"/>
            <a:ext cx="7559675" cy="5256213"/>
          </a:xfrm>
        </p:spPr>
        <p:txBody>
          <a:bodyPr/>
          <a:lstStyle/>
          <a:p>
            <a:r>
              <a:rPr lang="en-US" altLang="en-US" sz="2400" dirty="0"/>
              <a:t>It is possible to combine in a matrix the multiplying and additive terms if we use </a:t>
            </a:r>
            <a:r>
              <a:rPr lang="en-US" altLang="en-US" sz="2400" dirty="0">
                <a:solidFill>
                  <a:srgbClr val="FF3399"/>
                </a:solidFill>
              </a:rPr>
              <a:t>3x3 matrices</a:t>
            </a:r>
          </a:p>
          <a:p>
            <a:pPr marL="0" indent="0">
              <a:buNone/>
            </a:pPr>
            <a:endParaRPr lang="en-US" altLang="en-US" sz="2400" dirty="0"/>
          </a:p>
          <a:p>
            <a:r>
              <a:rPr lang="en-US" altLang="en-US" sz="2400" b="1" dirty="0"/>
              <a:t>All transformations may be represented by multiplying matrices in homogenous coordinates</a:t>
            </a:r>
          </a:p>
          <a:p>
            <a:pPr marL="0" indent="0">
              <a:buNone/>
            </a:pPr>
            <a:endParaRPr lang="en-US" altLang="en-US" sz="2400" dirty="0"/>
          </a:p>
          <a:p>
            <a:r>
              <a:rPr lang="en-US" altLang="en-US" sz="2400" dirty="0"/>
              <a:t>Each point is now represented by 3 coordinates</a:t>
            </a:r>
          </a:p>
          <a:p>
            <a:endParaRPr lang="en-US" altLang="en-US" sz="1800" dirty="0"/>
          </a:p>
          <a:p>
            <a:pPr lvl="2">
              <a:buFontTx/>
              <a:buNone/>
            </a:pPr>
            <a:r>
              <a:rPr lang="en-US" altLang="en-US" sz="2400" i="1" dirty="0">
                <a:latin typeface="Times New Roman" panose="02020603050405020304" pitchFamily="18" charset="0"/>
                <a:cs typeface="Times New Roman" panose="02020603050405020304" pitchFamily="18" charset="0"/>
              </a:rPr>
              <a:t>( x, y )     </a:t>
            </a:r>
            <a:r>
              <a:rPr lang="en-US" altLang="en-US" sz="2000" i="1" dirty="0">
                <a:latin typeface="Times New Roman" panose="02020603050405020304" pitchFamily="18" charset="0"/>
                <a:cs typeface="Times New Roman" panose="02020603050405020304" pitchFamily="18" charset="0"/>
                <a:sym typeface="Wingdings" pitchFamily="2" charset="2"/>
              </a:rPr>
              <a:t>    </a:t>
            </a:r>
            <a:r>
              <a:rPr lang="en-US" altLang="en-US" sz="2400" i="1" dirty="0">
                <a:latin typeface="Times New Roman" panose="02020603050405020304" pitchFamily="18" charset="0"/>
                <a:cs typeface="Times New Roman" panose="02020603050405020304" pitchFamily="18" charset="0"/>
                <a:sym typeface="Wingdings" pitchFamily="2" charset="2"/>
              </a:rPr>
              <a:t>(x</a:t>
            </a:r>
            <a:r>
              <a:rPr lang="en-US" altLang="en-US" sz="2400" i="1" baseline="-25000" dirty="0">
                <a:latin typeface="Times New Roman" panose="02020603050405020304" pitchFamily="18" charset="0"/>
                <a:cs typeface="Times New Roman" panose="02020603050405020304" pitchFamily="18" charset="0"/>
                <a:sym typeface="Wingdings" pitchFamily="2" charset="2"/>
              </a:rPr>
              <a:t>h</a:t>
            </a:r>
            <a:r>
              <a:rPr lang="en-US" altLang="en-US" sz="2400" i="1" dirty="0">
                <a:latin typeface="Times New Roman" panose="02020603050405020304" pitchFamily="18" charset="0"/>
                <a:cs typeface="Times New Roman" panose="02020603050405020304" pitchFamily="18" charset="0"/>
                <a:sym typeface="Wingdings" pitchFamily="2" charset="2"/>
              </a:rPr>
              <a:t>, y</a:t>
            </a:r>
            <a:r>
              <a:rPr lang="en-US" altLang="en-US" sz="2400" i="1" baseline="-25000" dirty="0">
                <a:latin typeface="Times New Roman" panose="02020603050405020304" pitchFamily="18" charset="0"/>
                <a:cs typeface="Times New Roman" panose="02020603050405020304" pitchFamily="18" charset="0"/>
                <a:sym typeface="Wingdings" pitchFamily="2" charset="2"/>
              </a:rPr>
              <a:t>h</a:t>
            </a:r>
            <a:r>
              <a:rPr lang="en-US" altLang="en-US" sz="2400" i="1" dirty="0">
                <a:latin typeface="Times New Roman" panose="02020603050405020304" pitchFamily="18" charset="0"/>
                <a:cs typeface="Times New Roman" panose="02020603050405020304" pitchFamily="18" charset="0"/>
                <a:sym typeface="Wingdings" pitchFamily="2" charset="2"/>
              </a:rPr>
              <a:t>, h),	h = 0	</a:t>
            </a:r>
            <a:r>
              <a:rPr lang="en-US" altLang="en-US" sz="2000" i="1" dirty="0">
                <a:latin typeface="Times New Roman" panose="02020603050405020304" pitchFamily="18" charset="0"/>
                <a:cs typeface="Times New Roman" panose="02020603050405020304" pitchFamily="18" charset="0"/>
                <a:sym typeface="Wingdings" pitchFamily="2" charset="2"/>
              </a:rPr>
              <a:t>	</a:t>
            </a:r>
            <a:endParaRPr lang="en-US" altLang="en-US" sz="2000" dirty="0">
              <a:latin typeface="Times New Roman" panose="02020603050405020304" pitchFamily="18" charset="0"/>
              <a:cs typeface="Times New Roman" panose="02020603050405020304" pitchFamily="18" charset="0"/>
            </a:endParaRPr>
          </a:p>
          <a:p>
            <a:pPr lvl="2">
              <a:buFontTx/>
              <a:buNone/>
            </a:pPr>
            <a:endParaRPr lang="en-US" altLang="en-US" sz="2000" dirty="0">
              <a:latin typeface="Times New Roman" panose="02020603050405020304" pitchFamily="18" charset="0"/>
              <a:cs typeface="Times New Roman" panose="02020603050405020304" pitchFamily="18" charset="0"/>
            </a:endParaRPr>
          </a:p>
          <a:p>
            <a:pPr lvl="1">
              <a:buFontTx/>
              <a:buNone/>
            </a:pPr>
            <a:r>
              <a:rPr lang="en-US" altLang="en-US" sz="2400" i="1" dirty="0">
                <a:latin typeface="Times New Roman" panose="02020603050405020304" pitchFamily="18" charset="0"/>
                <a:cs typeface="Times New Roman" panose="02020603050405020304" pitchFamily="18" charset="0"/>
              </a:rPr>
              <a:t>        x = x</a:t>
            </a:r>
            <a:r>
              <a:rPr lang="en-US" altLang="en-US" sz="2400" i="1" baseline="-25000" dirty="0">
                <a:latin typeface="Times New Roman" panose="02020603050405020304" pitchFamily="18" charset="0"/>
                <a:cs typeface="Times New Roman" panose="02020603050405020304" pitchFamily="18" charset="0"/>
              </a:rPr>
              <a:t>h</a:t>
            </a:r>
            <a:r>
              <a:rPr lang="en-US" altLang="en-US" sz="2400" i="1" dirty="0">
                <a:latin typeface="Times New Roman" panose="02020603050405020304" pitchFamily="18" charset="0"/>
                <a:cs typeface="Times New Roman" panose="02020603050405020304" pitchFamily="18" charset="0"/>
              </a:rPr>
              <a:t> / h       	y = y</a:t>
            </a:r>
            <a:r>
              <a:rPr lang="en-US" altLang="en-US" sz="2400" i="1" baseline="-25000" dirty="0">
                <a:latin typeface="Times New Roman" panose="02020603050405020304" pitchFamily="18" charset="0"/>
                <a:cs typeface="Times New Roman" panose="02020603050405020304" pitchFamily="18" charset="0"/>
              </a:rPr>
              <a:t>h</a:t>
            </a:r>
            <a:r>
              <a:rPr lang="en-US" altLang="en-US" sz="2400" i="1" dirty="0">
                <a:latin typeface="Times New Roman" panose="02020603050405020304" pitchFamily="18" charset="0"/>
                <a:cs typeface="Times New Roman" panose="02020603050405020304" pitchFamily="18" charset="0"/>
              </a:rPr>
              <a:t> / h</a:t>
            </a:r>
            <a:endParaRPr lang="en-US" altLang="en-US" sz="24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pPr>
              <a:buFontTx/>
              <a:buNone/>
            </a:pPr>
            <a:r>
              <a:rPr lang="en-US" altLang="en-US" sz="2000" dirty="0">
                <a:latin typeface="Times New Roman" panose="02020603050405020304" pitchFamily="18" charset="0"/>
                <a:cs typeface="Times New Roman" panose="02020603050405020304" pitchFamily="18" charset="0"/>
              </a:rPr>
              <a:t> 		</a:t>
            </a:r>
            <a:r>
              <a:rPr lang="en-US" altLang="en-US" sz="2400" i="1" dirty="0">
                <a:latin typeface="Times New Roman" panose="02020603050405020304" pitchFamily="18" charset="0"/>
                <a:cs typeface="Times New Roman" panose="02020603050405020304" pitchFamily="18" charset="0"/>
                <a:sym typeface="Wingdings" pitchFamily="2" charset="2"/>
              </a:rPr>
              <a:t>( x.h, y.h, h)</a:t>
            </a:r>
          </a:p>
          <a:p>
            <a:pPr>
              <a:buFontTx/>
              <a:buNone/>
            </a:pPr>
            <a:endParaRPr lang="en-US" altLang="en-US" sz="2400" i="1" dirty="0">
              <a:latin typeface="Times New Roman" panose="02020603050405020304" pitchFamily="18" charset="0"/>
              <a:cs typeface="Times New Roman" panose="02020603050405020304" pitchFamily="18" charset="0"/>
              <a:sym typeface="Wingdings" pitchFamily="2" charset="2"/>
            </a:endParaRPr>
          </a:p>
          <a:p>
            <a:r>
              <a:rPr lang="en-US" altLang="en-US" sz="2400" dirty="0">
                <a:latin typeface="+mj-lt"/>
                <a:cs typeface="Times New Roman" panose="02020603050405020304" pitchFamily="18" charset="0"/>
                <a:sym typeface="Wingdings" pitchFamily="2" charset="2"/>
              </a:rPr>
              <a:t>The simplest way: h=1 !</a:t>
            </a:r>
            <a:endParaRPr lang="en-US" altLang="en-US" sz="2400" dirty="0">
              <a:latin typeface="+mj-lt"/>
              <a:cs typeface="Times New Roman" panose="02020603050405020304" pitchFamily="18" charset="0"/>
            </a:endParaRPr>
          </a:p>
        </p:txBody>
      </p:sp>
      <p:sp>
        <p:nvSpPr>
          <p:cNvPr id="4" name="Slide Number Placeholder 6"/>
          <p:cNvSpPr>
            <a:spLocks noGrp="1"/>
          </p:cNvSpPr>
          <p:nvPr>
            <p:ph type="sldNum" sz="quarter" idx="12"/>
          </p:nvPr>
        </p:nvSpPr>
        <p:spPr/>
        <p:txBody>
          <a:bodyPr/>
          <a:lstStyle/>
          <a:p>
            <a:fld id="{9D3A5CF8-CC8E-4BC7-856D-E91A366330EA}" type="slidenum">
              <a:rPr lang="en-GB" altLang="en-US"/>
              <a:pPr/>
              <a:t>20</a:t>
            </a:fld>
            <a:endParaRPr lang="en-GB" altLang="en-US" dirty="0"/>
          </a:p>
        </p:txBody>
      </p:sp>
      <p:sp>
        <p:nvSpPr>
          <p:cNvPr id="88068" name="Line 4"/>
          <p:cNvSpPr>
            <a:spLocks noChangeShapeType="1"/>
          </p:cNvSpPr>
          <p:nvPr/>
        </p:nvSpPr>
        <p:spPr bwMode="auto">
          <a:xfrm flipV="1">
            <a:off x="5580112" y="3861048"/>
            <a:ext cx="108012" cy="215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extLst>
      <p:ext uri="{BB962C8B-B14F-4D97-AF65-F5344CB8AC3E}">
        <p14:creationId xmlns:p14="http://schemas.microsoft.com/office/powerpoint/2010/main" val="339415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614" b="2299"/>
          <a:stretch>
            <a:fillRect/>
          </a:stretch>
        </p:blipFill>
        <p:spPr>
          <a:xfrm>
            <a:off x="5549900" y="981075"/>
            <a:ext cx="2692400" cy="4425950"/>
          </a:xfrm>
        </p:spPr>
      </p:pic>
      <p:sp>
        <p:nvSpPr>
          <p:cNvPr id="87042" name="Título 1"/>
          <p:cNvSpPr>
            <a:spLocks noGrp="1"/>
          </p:cNvSpPr>
          <p:nvPr>
            <p:ph type="title"/>
          </p:nvPr>
        </p:nvSpPr>
        <p:spPr>
          <a:xfrm>
            <a:off x="428625" y="367768"/>
            <a:ext cx="8229600" cy="1139825"/>
          </a:xfrm>
        </p:spPr>
        <p:txBody>
          <a:bodyPr/>
          <a:lstStyle/>
          <a:p>
            <a:r>
              <a:rPr lang="en-US" altLang="pt-PT" sz="2800" dirty="0"/>
              <a:t>2D Translation</a:t>
            </a:r>
            <a:br>
              <a:rPr lang="en-US" altLang="pt-PT" sz="2800" dirty="0"/>
            </a:br>
            <a:r>
              <a:rPr lang="en-US" altLang="pt-PT" sz="2800" dirty="0"/>
              <a:t>(in homogeneous coordinates)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C3C6A1BB-2524-4775-868D-B54813E0F07B}" type="slidenum">
              <a:rPr lang="pt-PT" altLang="en-US" smtClean="0"/>
              <a:pPr>
                <a:defRPr/>
              </a:pPr>
              <a:t>21</a:t>
            </a:fld>
            <a:endParaRPr lang="pt-PT" altLang="en-US" dirty="0"/>
          </a:p>
        </p:txBody>
      </p:sp>
      <p:pic>
        <p:nvPicPr>
          <p:cNvPr id="870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69" y="2060574"/>
            <a:ext cx="3501231" cy="148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9"/>
          <p:cNvPicPr>
            <a:picLocks noChangeAspect="1" noChangeArrowheads="1"/>
          </p:cNvPicPr>
          <p:nvPr/>
        </p:nvPicPr>
        <p:blipFill>
          <a:blip r:embed="rId4">
            <a:extLst>
              <a:ext uri="{28A0092B-C50C-407E-A947-70E740481C1C}">
                <a14:useLocalDpi xmlns:a14="http://schemas.microsoft.com/office/drawing/2010/main" val="0"/>
              </a:ext>
            </a:extLst>
          </a:blip>
          <a:srcRect t="24545"/>
          <a:stretch>
            <a:fillRect/>
          </a:stretch>
        </p:blipFill>
        <p:spPr bwMode="auto">
          <a:xfrm>
            <a:off x="1014413" y="4576763"/>
            <a:ext cx="3529012"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exão recta unidireccional 9"/>
          <p:cNvCxnSpPr/>
          <p:nvPr/>
        </p:nvCxnSpPr>
        <p:spPr>
          <a:xfrm flipH="1">
            <a:off x="4140200" y="3141663"/>
            <a:ext cx="611188" cy="0"/>
          </a:xfrm>
          <a:prstGeom prst="straightConnector1">
            <a:avLst/>
          </a:prstGeom>
          <a:ln w="38100">
            <a:solidFill>
              <a:srgbClr val="FF3399"/>
            </a:solidFill>
            <a:tailEnd type="arrow"/>
          </a:ln>
        </p:spPr>
        <p:style>
          <a:lnRef idx="1">
            <a:schemeClr val="accent1"/>
          </a:lnRef>
          <a:fillRef idx="0">
            <a:schemeClr val="accent1"/>
          </a:fillRef>
          <a:effectRef idx="0">
            <a:schemeClr val="accent1"/>
          </a:effectRef>
          <a:fontRef idx="minor">
            <a:schemeClr val="tx1"/>
          </a:fontRef>
        </p:style>
      </p:cxnSp>
      <p:cxnSp>
        <p:nvCxnSpPr>
          <p:cNvPr id="18" name="Conexão recta unidireccional 17"/>
          <p:cNvCxnSpPr/>
          <p:nvPr/>
        </p:nvCxnSpPr>
        <p:spPr>
          <a:xfrm flipV="1">
            <a:off x="3419872" y="5116513"/>
            <a:ext cx="0" cy="647700"/>
          </a:xfrm>
          <a:prstGeom prst="straightConnector1">
            <a:avLst/>
          </a:prstGeom>
          <a:ln w="38100">
            <a:solidFill>
              <a:srgbClr val="FF3399"/>
            </a:solidFill>
            <a:tailEnd type="arrow"/>
          </a:ln>
        </p:spPr>
        <p:style>
          <a:lnRef idx="1">
            <a:schemeClr val="accent1"/>
          </a:lnRef>
          <a:fillRef idx="0">
            <a:schemeClr val="accent1"/>
          </a:fillRef>
          <a:effectRef idx="0">
            <a:schemeClr val="accent1"/>
          </a:effectRef>
          <a:fontRef idx="minor">
            <a:schemeClr val="tx1"/>
          </a:fontRef>
        </p:style>
      </p:cxnSp>
      <p:cxnSp>
        <p:nvCxnSpPr>
          <p:cNvPr id="21" name="Conexão recta unidireccional 20"/>
          <p:cNvCxnSpPr/>
          <p:nvPr/>
        </p:nvCxnSpPr>
        <p:spPr>
          <a:xfrm flipV="1">
            <a:off x="1187624" y="3497263"/>
            <a:ext cx="0" cy="647700"/>
          </a:xfrm>
          <a:prstGeom prst="straightConnector1">
            <a:avLst/>
          </a:prstGeom>
          <a:ln w="38100">
            <a:solidFill>
              <a:srgbClr val="FF3399"/>
            </a:solidFill>
            <a:tailEnd type="arrow"/>
          </a:ln>
        </p:spPr>
        <p:style>
          <a:lnRef idx="1">
            <a:schemeClr val="accent1"/>
          </a:lnRef>
          <a:fillRef idx="0">
            <a:schemeClr val="accent1"/>
          </a:fillRef>
          <a:effectRef idx="0">
            <a:schemeClr val="accent1"/>
          </a:effectRef>
          <a:fontRef idx="minor">
            <a:schemeClr val="tx1"/>
          </a:fontRef>
        </p:style>
      </p:cxnSp>
      <p:cxnSp>
        <p:nvCxnSpPr>
          <p:cNvPr id="22" name="Conexão recta unidireccional 21"/>
          <p:cNvCxnSpPr/>
          <p:nvPr/>
        </p:nvCxnSpPr>
        <p:spPr>
          <a:xfrm>
            <a:off x="2915816" y="1484313"/>
            <a:ext cx="0" cy="720725"/>
          </a:xfrm>
          <a:prstGeom prst="straightConnector1">
            <a:avLst/>
          </a:prstGeom>
          <a:ln w="38100">
            <a:solidFill>
              <a:srgbClr val="FF3399"/>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5"/>
          <p:cNvSpPr>
            <a:spLocks noChangeArrowheads="1"/>
          </p:cNvSpPr>
          <p:nvPr/>
        </p:nvSpPr>
        <p:spPr bwMode="auto">
          <a:xfrm>
            <a:off x="5959403" y="5376644"/>
            <a:ext cx="2480231"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(Hearn &amp; Baker, 2004)</a:t>
            </a:r>
          </a:p>
        </p:txBody>
      </p:sp>
      <p:sp>
        <p:nvSpPr>
          <p:cNvPr id="2" name="Rectangle 1">
            <a:extLst>
              <a:ext uri="{FF2B5EF4-FFF2-40B4-BE49-F238E27FC236}">
                <a16:creationId xmlns:a16="http://schemas.microsoft.com/office/drawing/2014/main" id="{E333FEE6-A2C0-4DAF-91DD-BD1FA5792C31}"/>
              </a:ext>
            </a:extLst>
          </p:cNvPr>
          <p:cNvSpPr/>
          <p:nvPr/>
        </p:nvSpPr>
        <p:spPr>
          <a:xfrm>
            <a:off x="1385996" y="3640137"/>
            <a:ext cx="3708323" cy="707886"/>
          </a:xfrm>
          <a:prstGeom prst="rect">
            <a:avLst/>
          </a:prstGeom>
        </p:spPr>
        <p:txBody>
          <a:bodyPr wrap="none">
            <a:spAutoFit/>
          </a:bodyPr>
          <a:lstStyle/>
          <a:p>
            <a:r>
              <a:rPr lang="en-US" altLang="en-US" sz="2000" dirty="0">
                <a:latin typeface="+mn-lt"/>
              </a:rPr>
              <a:t>One more row and column</a:t>
            </a:r>
          </a:p>
          <a:p>
            <a:r>
              <a:rPr lang="pt-PT" sz="2000" dirty="0">
                <a:latin typeface="+mn-lt"/>
              </a:rPr>
              <a:t>(</a:t>
            </a:r>
            <a:r>
              <a:rPr lang="en-US" sz="2000" dirty="0">
                <a:latin typeface="+mn-lt"/>
              </a:rPr>
              <a:t>but not many more operations…)</a:t>
            </a:r>
          </a:p>
        </p:txBody>
      </p:sp>
      <p:sp>
        <p:nvSpPr>
          <p:cNvPr id="13" name="Rectangle 12">
            <a:extLst>
              <a:ext uri="{FF2B5EF4-FFF2-40B4-BE49-F238E27FC236}">
                <a16:creationId xmlns:a16="http://schemas.microsoft.com/office/drawing/2014/main" id="{CF050D37-9F4A-459D-B60C-4BB740315435}"/>
              </a:ext>
            </a:extLst>
          </p:cNvPr>
          <p:cNvSpPr/>
          <p:nvPr/>
        </p:nvSpPr>
        <p:spPr>
          <a:xfrm>
            <a:off x="1187624" y="6017297"/>
            <a:ext cx="5470985" cy="400110"/>
          </a:xfrm>
          <a:prstGeom prst="rect">
            <a:avLst/>
          </a:prstGeom>
        </p:spPr>
        <p:txBody>
          <a:bodyPr wrap="none">
            <a:spAutoFit/>
          </a:bodyPr>
          <a:lstStyle/>
          <a:p>
            <a:r>
              <a:rPr lang="en-US" altLang="en-US" sz="2000" dirty="0">
                <a:latin typeface="+mn-lt"/>
              </a:rPr>
              <a:t>Now, translation is applied by matrix multiplication</a:t>
            </a:r>
            <a:endParaRPr lang="en-US" sz="2000" dirty="0">
              <a:latin typeface="+mn-lt"/>
            </a:endParaRPr>
          </a:p>
        </p:txBody>
      </p:sp>
    </p:spTree>
    <p:extLst>
      <p:ext uri="{BB962C8B-B14F-4D97-AF65-F5344CB8AC3E}">
        <p14:creationId xmlns:p14="http://schemas.microsoft.com/office/powerpoint/2010/main" val="881770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ítulo 1"/>
          <p:cNvSpPr>
            <a:spLocks noGrp="1"/>
          </p:cNvSpPr>
          <p:nvPr>
            <p:ph type="title"/>
          </p:nvPr>
        </p:nvSpPr>
        <p:spPr>
          <a:xfrm>
            <a:off x="493314" y="260648"/>
            <a:ext cx="8229600" cy="1139825"/>
          </a:xfrm>
        </p:spPr>
        <p:txBody>
          <a:bodyPr/>
          <a:lstStyle/>
          <a:p>
            <a:r>
              <a:rPr lang="en-US" altLang="pt-PT" sz="2800" dirty="0"/>
              <a:t>2D Rotation around (0,0)</a:t>
            </a:r>
            <a:br>
              <a:rPr lang="en-US" altLang="pt-PT" sz="2800" dirty="0"/>
            </a:br>
            <a:r>
              <a:rPr lang="en-US" altLang="pt-PT" sz="2800" dirty="0"/>
              <a:t>(in homogeneous coordinates)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F208C9C8-2997-4ADE-BA9E-31EB9FA989EB}" type="slidenum">
              <a:rPr lang="pt-PT" altLang="en-US" smtClean="0"/>
              <a:pPr>
                <a:defRPr/>
              </a:pPr>
              <a:t>22</a:t>
            </a:fld>
            <a:endParaRPr lang="pt-PT" altLang="en-US" dirty="0"/>
          </a:p>
        </p:txBody>
      </p:sp>
      <p:grpSp>
        <p:nvGrpSpPr>
          <p:cNvPr id="88068" name="Group 26"/>
          <p:cNvGrpSpPr>
            <a:grpSpLocks/>
          </p:cNvGrpSpPr>
          <p:nvPr/>
        </p:nvGrpSpPr>
        <p:grpSpPr bwMode="auto">
          <a:xfrm>
            <a:off x="5778388" y="3524167"/>
            <a:ext cx="3095625" cy="2825750"/>
            <a:chOff x="113" y="2160"/>
            <a:chExt cx="1950" cy="1780"/>
          </a:xfrm>
        </p:grpSpPr>
        <p:pic>
          <p:nvPicPr>
            <p:cNvPr id="8807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2160"/>
              <a:ext cx="1859" cy="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3" name="Line 16"/>
            <p:cNvSpPr>
              <a:spLocks noChangeShapeType="1"/>
            </p:cNvSpPr>
            <p:nvPr/>
          </p:nvSpPr>
          <p:spPr bwMode="auto">
            <a:xfrm>
              <a:off x="431" y="3702"/>
              <a:ext cx="589"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074" name="Line 17"/>
            <p:cNvSpPr>
              <a:spLocks noChangeShapeType="1"/>
            </p:cNvSpPr>
            <p:nvPr/>
          </p:nvSpPr>
          <p:spPr bwMode="auto">
            <a:xfrm flipH="1">
              <a:off x="385" y="3702"/>
              <a:ext cx="545"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075" name="Text Box 19"/>
            <p:cNvSpPr txBox="1">
              <a:spLocks noChangeArrowheads="1"/>
            </p:cNvSpPr>
            <p:nvPr/>
          </p:nvSpPr>
          <p:spPr bwMode="auto">
            <a:xfrm>
              <a:off x="385" y="3748"/>
              <a:ext cx="70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pt-PT" altLang="pt-PT" sz="1400" i="1" dirty="0">
                  <a:solidFill>
                    <a:srgbClr val="FF3399"/>
                  </a:solidFill>
                  <a:latin typeface="Times New Roman" pitchFamily="18" charset="0"/>
                </a:rPr>
                <a:t>r cos (</a:t>
              </a:r>
              <a:r>
                <a:rPr lang="el-GR" altLang="pt-PT" sz="1400" i="1">
                  <a:solidFill>
                    <a:srgbClr val="FF3399"/>
                  </a:solidFill>
                  <a:latin typeface="Times New Roman" pitchFamily="18" charset="0"/>
                </a:rPr>
                <a:t>Φ </a:t>
              </a:r>
              <a:r>
                <a:rPr lang="pt-PT" altLang="pt-PT" sz="1400" i="1" dirty="0">
                  <a:solidFill>
                    <a:srgbClr val="FF3399"/>
                  </a:solidFill>
                  <a:latin typeface="Times New Roman" pitchFamily="18" charset="0"/>
                </a:rPr>
                <a:t>+ </a:t>
              </a:r>
              <a:r>
                <a:rPr lang="el-GR" altLang="pt-PT" sz="1400" i="1">
                  <a:solidFill>
                    <a:srgbClr val="FF3399"/>
                  </a:solidFill>
                  <a:latin typeface="Times New Roman" pitchFamily="18" charset="0"/>
                </a:rPr>
                <a:t>θ</a:t>
              </a:r>
              <a:r>
                <a:rPr lang="pt-PT" altLang="pt-PT" sz="1400" i="1" dirty="0">
                  <a:solidFill>
                    <a:srgbClr val="FF3399"/>
                  </a:solidFill>
                  <a:latin typeface="Times New Roman" pitchFamily="18" charset="0"/>
                </a:rPr>
                <a:t>)</a:t>
              </a:r>
            </a:p>
          </p:txBody>
        </p:sp>
        <p:sp>
          <p:nvSpPr>
            <p:cNvPr id="88076" name="Text Box 21"/>
            <p:cNvSpPr txBox="1">
              <a:spLocks noChangeArrowheads="1"/>
            </p:cNvSpPr>
            <p:nvPr/>
          </p:nvSpPr>
          <p:spPr bwMode="auto">
            <a:xfrm>
              <a:off x="113" y="2251"/>
              <a:ext cx="6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pt-PT" altLang="pt-PT" sz="1400" i="1" dirty="0">
                  <a:solidFill>
                    <a:srgbClr val="FF3399"/>
                  </a:solidFill>
                  <a:latin typeface="Times New Roman" pitchFamily="18" charset="0"/>
                </a:rPr>
                <a:t>r sin (</a:t>
              </a:r>
              <a:r>
                <a:rPr lang="el-GR" altLang="pt-PT" sz="1400" i="1" dirty="0">
                  <a:solidFill>
                    <a:srgbClr val="FF3399"/>
                  </a:solidFill>
                  <a:latin typeface="Times New Roman" pitchFamily="18" charset="0"/>
                </a:rPr>
                <a:t>Φ </a:t>
              </a:r>
              <a:r>
                <a:rPr lang="pt-PT" altLang="pt-PT" sz="1400" i="1" dirty="0">
                  <a:solidFill>
                    <a:srgbClr val="FF3399"/>
                  </a:solidFill>
                  <a:latin typeface="Times New Roman" pitchFamily="18" charset="0"/>
                </a:rPr>
                <a:t>+ </a:t>
              </a:r>
              <a:r>
                <a:rPr lang="el-GR" altLang="pt-PT" sz="1400" i="1" dirty="0">
                  <a:solidFill>
                    <a:srgbClr val="FF3399"/>
                  </a:solidFill>
                  <a:latin typeface="Times New Roman" pitchFamily="18" charset="0"/>
                </a:rPr>
                <a:t>θ</a:t>
              </a:r>
              <a:r>
                <a:rPr lang="pt-PT" altLang="pt-PT" sz="1400" i="1" dirty="0">
                  <a:solidFill>
                    <a:srgbClr val="FF3399"/>
                  </a:solidFill>
                  <a:latin typeface="Times New Roman" pitchFamily="18" charset="0"/>
                </a:rPr>
                <a:t>)</a:t>
              </a:r>
            </a:p>
          </p:txBody>
        </p:sp>
        <p:sp>
          <p:nvSpPr>
            <p:cNvPr id="88077" name="Line 22"/>
            <p:cNvSpPr>
              <a:spLocks noChangeShapeType="1"/>
            </p:cNvSpPr>
            <p:nvPr/>
          </p:nvSpPr>
          <p:spPr bwMode="auto">
            <a:xfrm flipV="1">
              <a:off x="295" y="2523"/>
              <a:ext cx="0" cy="1043"/>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078" name="Line 24"/>
            <p:cNvSpPr>
              <a:spLocks noChangeShapeType="1"/>
            </p:cNvSpPr>
            <p:nvPr/>
          </p:nvSpPr>
          <p:spPr bwMode="auto">
            <a:xfrm>
              <a:off x="431" y="2523"/>
              <a:ext cx="589" cy="0"/>
            </a:xfrm>
            <a:prstGeom prst="line">
              <a:avLst/>
            </a:prstGeom>
            <a:noFill/>
            <a:ln w="9525">
              <a:solidFill>
                <a:schemeClr val="bg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079" name="Line 25"/>
            <p:cNvSpPr>
              <a:spLocks noChangeShapeType="1"/>
            </p:cNvSpPr>
            <p:nvPr/>
          </p:nvSpPr>
          <p:spPr bwMode="auto">
            <a:xfrm>
              <a:off x="295" y="2704"/>
              <a:ext cx="0" cy="862"/>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pic>
        <p:nvPicPr>
          <p:cNvPr id="8807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49" y="3687763"/>
            <a:ext cx="4659313" cy="16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1" name="Picture 11"/>
          <p:cNvPicPr>
            <a:picLocks noChangeAspect="1" noChangeArrowheads="1"/>
          </p:cNvPicPr>
          <p:nvPr/>
        </p:nvPicPr>
        <p:blipFill>
          <a:blip r:embed="rId4">
            <a:extLst>
              <a:ext uri="{28A0092B-C50C-407E-A947-70E740481C1C}">
                <a14:useLocalDpi xmlns:a14="http://schemas.microsoft.com/office/drawing/2010/main" val="0"/>
              </a:ext>
            </a:extLst>
          </a:blip>
          <a:srcRect l="7561" t="20618" r="15120"/>
          <a:stretch>
            <a:fillRect/>
          </a:stretch>
        </p:blipFill>
        <p:spPr bwMode="auto">
          <a:xfrm>
            <a:off x="1187450" y="5573606"/>
            <a:ext cx="3888606" cy="87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4"/>
          <p:cNvSpPr txBox="1">
            <a:spLocks noChangeArrowheads="1"/>
          </p:cNvSpPr>
          <p:nvPr/>
        </p:nvSpPr>
        <p:spPr bwMode="auto">
          <a:xfrm>
            <a:off x="494902" y="1723517"/>
            <a:ext cx="7092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2400" i="1" dirty="0">
                <a:solidFill>
                  <a:srgbClr val="333333"/>
                </a:solidFill>
                <a:latin typeface="Times New Roman" panose="02020603050405020304" pitchFamily="18" charset="0"/>
                <a:cs typeface="Times New Roman" panose="02020603050405020304" pitchFamily="18" charset="0"/>
              </a:rPr>
              <a:t>x’= r cos </a:t>
            </a:r>
            <a:r>
              <a:rPr lang="pt-PT" altLang="en-US" sz="2400" i="1" dirty="0">
                <a:solidFill>
                  <a:srgbClr val="333333"/>
                </a:solidFill>
                <a:latin typeface="+mn-lt"/>
              </a:rPr>
              <a:t>(</a:t>
            </a:r>
            <a:r>
              <a:rPr lang="el-GR" altLang="en-US" sz="2400" b="0" i="1" dirty="0">
                <a:solidFill>
                  <a:srgbClr val="333333"/>
                </a:solidFill>
                <a:latin typeface="Arial Narrow" panose="020B0606020202030204" pitchFamily="34" charset="0"/>
                <a:cs typeface="Arial" charset="0"/>
              </a:rPr>
              <a:t>Φ</a:t>
            </a:r>
            <a:r>
              <a:rPr lang="el-GR" altLang="en-US" sz="2400" b="0"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a:t>
            </a:r>
            <a:r>
              <a:rPr lang="pt-PT" altLang="en-US" sz="2400" i="1" dirty="0">
                <a:solidFill>
                  <a:srgbClr val="333333"/>
                </a:solidFill>
                <a:latin typeface="+mn-lt"/>
                <a:cs typeface="Arial" charset="0"/>
              </a:rPr>
              <a:t> </a:t>
            </a:r>
            <a:r>
              <a:rPr lang="el-GR" altLang="en-US" sz="2400" i="1" dirty="0">
                <a:solidFill>
                  <a:srgbClr val="333333"/>
                </a:solidFill>
                <a:latin typeface="Arial Narrow" panose="020B0606020202030204" pitchFamily="34" charset="0"/>
                <a:cs typeface="Arial" charset="0"/>
              </a:rPr>
              <a:t>Θ</a:t>
            </a:r>
            <a:r>
              <a:rPr lang="pt-PT" altLang="en-US" sz="2400" i="1" dirty="0">
                <a:solidFill>
                  <a:srgbClr val="333333"/>
                </a:solidFill>
                <a:latin typeface="+mn-lt"/>
              </a:rPr>
              <a:t>) = </a:t>
            </a:r>
            <a:r>
              <a:rPr lang="pt-PT" altLang="en-US" sz="2400" i="1" dirty="0">
                <a:solidFill>
                  <a:srgbClr val="333333"/>
                </a:solidFill>
                <a:latin typeface="Times New Roman" panose="02020603050405020304" pitchFamily="18" charset="0"/>
                <a:cs typeface="Times New Roman" panose="02020603050405020304" pitchFamily="18" charset="0"/>
              </a:rPr>
              <a:t>r cos </a:t>
            </a:r>
            <a:r>
              <a:rPr lang="el-GR" altLang="en-US" sz="2400" i="1" dirty="0">
                <a:solidFill>
                  <a:srgbClr val="333333"/>
                </a:solidFill>
                <a:latin typeface="Arial Narrow" panose="020B0606020202030204" pitchFamily="34" charset="0"/>
                <a:cs typeface="Arial" charset="0"/>
              </a:rPr>
              <a:t>Φ</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cos</a:t>
            </a:r>
            <a:r>
              <a:rPr lang="pt-PT" altLang="en-US" sz="2400" i="1" dirty="0">
                <a:solidFill>
                  <a:srgbClr val="333333"/>
                </a:solidFill>
                <a:latin typeface="+mn-lt"/>
              </a:rPr>
              <a:t> </a:t>
            </a:r>
            <a:r>
              <a:rPr lang="el-GR" altLang="en-US" sz="2400" i="1" dirty="0">
                <a:solidFill>
                  <a:srgbClr val="333333"/>
                </a:solidFill>
                <a:latin typeface="Arial Narrow" panose="020B0606020202030204" pitchFamily="34" charset="0"/>
                <a:cs typeface="Arial" charset="0"/>
              </a:rPr>
              <a:t>Θ</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r sin </a:t>
            </a:r>
            <a:r>
              <a:rPr lang="el-GR" altLang="en-US" sz="2400" i="1" dirty="0">
                <a:solidFill>
                  <a:srgbClr val="333333"/>
                </a:solidFill>
                <a:latin typeface="Arial Narrow" panose="020B0606020202030204" pitchFamily="34" charset="0"/>
                <a:cs typeface="Arial" charset="0"/>
              </a:rPr>
              <a:t>Φ</a:t>
            </a:r>
            <a:r>
              <a:rPr lang="pt-PT" altLang="en-US" sz="2400" i="1" dirty="0">
                <a:solidFill>
                  <a:srgbClr val="333333"/>
                </a:solidFill>
                <a:latin typeface="+mn-lt"/>
              </a:rPr>
              <a:t> </a:t>
            </a:r>
            <a:r>
              <a:rPr lang="pt-PT" altLang="en-US" sz="2400" i="1" dirty="0">
                <a:solidFill>
                  <a:srgbClr val="333333"/>
                </a:solidFill>
                <a:latin typeface="Times New Roman" panose="02020603050405020304" pitchFamily="18" charset="0"/>
                <a:cs typeface="Times New Roman" panose="02020603050405020304" pitchFamily="18" charset="0"/>
              </a:rPr>
              <a:t>sin</a:t>
            </a:r>
            <a:r>
              <a:rPr lang="pt-PT" altLang="en-US" sz="2400" i="1" dirty="0">
                <a:solidFill>
                  <a:srgbClr val="333333"/>
                </a:solidFill>
                <a:latin typeface="+mn-lt"/>
              </a:rPr>
              <a:t> </a:t>
            </a:r>
            <a:r>
              <a:rPr lang="el-GR" altLang="en-US" sz="2400" i="1" dirty="0">
                <a:solidFill>
                  <a:srgbClr val="333333"/>
                </a:solidFill>
                <a:latin typeface="Arial Narrow" panose="020B0606020202030204" pitchFamily="34" charset="0"/>
                <a:cs typeface="Arial" charset="0"/>
              </a:rPr>
              <a:t>Θ</a:t>
            </a:r>
          </a:p>
        </p:txBody>
      </p:sp>
      <p:sp>
        <p:nvSpPr>
          <p:cNvPr id="17" name="Text Box 15"/>
          <p:cNvSpPr txBox="1">
            <a:spLocks noChangeArrowheads="1"/>
          </p:cNvSpPr>
          <p:nvPr/>
        </p:nvSpPr>
        <p:spPr bwMode="auto">
          <a:xfrm>
            <a:off x="493314" y="2266471"/>
            <a:ext cx="70937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PT" altLang="en-US" sz="2400" i="1" dirty="0">
                <a:solidFill>
                  <a:srgbClr val="333333"/>
                </a:solidFill>
                <a:latin typeface="Times New Roman" panose="02020603050405020304" pitchFamily="18" charset="0"/>
                <a:cs typeface="Times New Roman" panose="02020603050405020304" pitchFamily="18" charset="0"/>
              </a:rPr>
              <a:t>y’= r sin (</a:t>
            </a:r>
            <a:r>
              <a:rPr lang="el-GR" altLang="en-US" sz="2400" i="1" dirty="0">
                <a:solidFill>
                  <a:srgbClr val="333333"/>
                </a:solidFill>
                <a:latin typeface="Arial Narrow" panose="020B0606020202030204" pitchFamily="34" charset="0"/>
                <a:cs typeface="Arial" charset="0"/>
              </a:rPr>
              <a:t>Φ</a:t>
            </a:r>
            <a:r>
              <a:rPr lang="el-GR" altLang="en-US" sz="2400" b="0" dirty="0">
                <a:solidFill>
                  <a:srgbClr val="333333"/>
                </a:solidFill>
                <a:latin typeface="Times New Roman" panose="02020603050405020304" pitchFamily="18" charset="0"/>
                <a:cs typeface="Times New Roman" panose="02020603050405020304" pitchFamily="18" charset="0"/>
              </a:rPr>
              <a:t> </a:t>
            </a:r>
            <a:r>
              <a:rPr lang="pt-PT" altLang="en-US" sz="2400" i="1" dirty="0">
                <a:solidFill>
                  <a:srgbClr val="333333"/>
                </a:solidFill>
                <a:latin typeface="Times New Roman" panose="02020603050405020304" pitchFamily="18" charset="0"/>
                <a:cs typeface="Times New Roman" panose="02020603050405020304" pitchFamily="18" charset="0"/>
              </a:rPr>
              <a:t>+ </a:t>
            </a:r>
            <a:r>
              <a:rPr lang="el-GR" altLang="en-US" sz="2400" i="1" dirty="0">
                <a:solidFill>
                  <a:srgbClr val="333333"/>
                </a:solidFill>
                <a:latin typeface="Arial Narrow" panose="020B0606020202030204" pitchFamily="34" charset="0"/>
                <a:cs typeface="Arial" charset="0"/>
              </a:rPr>
              <a:t>Θ</a:t>
            </a:r>
            <a:r>
              <a:rPr lang="pt-PT" altLang="en-US" sz="2400" i="1" dirty="0">
                <a:solidFill>
                  <a:srgbClr val="333333"/>
                </a:solidFill>
                <a:latin typeface="Times New Roman" panose="02020603050405020304" pitchFamily="18" charset="0"/>
                <a:cs typeface="Times New Roman" panose="02020603050405020304" pitchFamily="18" charset="0"/>
              </a:rPr>
              <a:t>) = r cos </a:t>
            </a:r>
            <a:r>
              <a:rPr lang="el-GR" altLang="en-US" sz="2400" i="1" dirty="0">
                <a:solidFill>
                  <a:srgbClr val="333333"/>
                </a:solidFill>
                <a:latin typeface="Arial Narrow" panose="020B0606020202030204" pitchFamily="34" charset="0"/>
                <a:cs typeface="Arial" charset="0"/>
              </a:rPr>
              <a:t>Φ</a:t>
            </a:r>
            <a:r>
              <a:rPr lang="pt-PT" altLang="en-US" sz="2400" i="1" dirty="0">
                <a:solidFill>
                  <a:srgbClr val="333333"/>
                </a:solidFill>
                <a:latin typeface="Times New Roman" panose="02020603050405020304" pitchFamily="18" charset="0"/>
                <a:cs typeface="Times New Roman" panose="02020603050405020304" pitchFamily="18" charset="0"/>
              </a:rPr>
              <a:t> sin </a:t>
            </a:r>
            <a:r>
              <a:rPr lang="el-GR" altLang="en-US" sz="2400" i="1" dirty="0">
                <a:solidFill>
                  <a:srgbClr val="333333"/>
                </a:solidFill>
                <a:latin typeface="Arial Narrow" panose="020B0606020202030204" pitchFamily="34" charset="0"/>
                <a:cs typeface="Arial" charset="0"/>
              </a:rPr>
              <a:t>Θ</a:t>
            </a:r>
            <a:r>
              <a:rPr lang="pt-PT" altLang="en-US" sz="2400" i="1" dirty="0">
                <a:solidFill>
                  <a:srgbClr val="333333"/>
                </a:solidFill>
                <a:latin typeface="Times New Roman" panose="02020603050405020304" pitchFamily="18" charset="0"/>
                <a:cs typeface="Times New Roman" panose="02020603050405020304" pitchFamily="18" charset="0"/>
              </a:rPr>
              <a:t> + r sin </a:t>
            </a:r>
            <a:r>
              <a:rPr lang="el-GR" altLang="en-US" sz="2400" i="1" dirty="0">
                <a:solidFill>
                  <a:srgbClr val="333333"/>
                </a:solidFill>
                <a:latin typeface="Arial Narrow" panose="020B0606020202030204" pitchFamily="34" charset="0"/>
                <a:cs typeface="Arial" charset="0"/>
              </a:rPr>
              <a:t>Φ</a:t>
            </a:r>
            <a:r>
              <a:rPr lang="pt-PT" altLang="en-US" sz="2400" i="1" dirty="0">
                <a:solidFill>
                  <a:srgbClr val="333333"/>
                </a:solidFill>
                <a:latin typeface="Times New Roman" panose="02020603050405020304" pitchFamily="18" charset="0"/>
                <a:cs typeface="Times New Roman" panose="02020603050405020304" pitchFamily="18" charset="0"/>
              </a:rPr>
              <a:t> cos </a:t>
            </a:r>
            <a:r>
              <a:rPr lang="el-GR" altLang="en-US" sz="2400" i="1" dirty="0">
                <a:solidFill>
                  <a:srgbClr val="333333"/>
                </a:solidFill>
                <a:latin typeface="Arial Narrow" panose="020B0606020202030204" pitchFamily="34" charset="0"/>
                <a:cs typeface="Arial" charset="0"/>
              </a:rPr>
              <a:t>Θ</a:t>
            </a:r>
            <a:r>
              <a:rPr lang="pt-PT" altLang="en-US" sz="2400" i="1" dirty="0">
                <a:solidFill>
                  <a:srgbClr val="333333"/>
                </a:solidFill>
                <a:latin typeface="Arial Narrow" panose="020B0606020202030204" pitchFamily="34" charset="0"/>
                <a:cs typeface="Arial" charset="0"/>
              </a:rPr>
              <a:t> </a:t>
            </a:r>
            <a:endParaRPr lang="el-GR" altLang="en-US" sz="2400" i="1" dirty="0">
              <a:solidFill>
                <a:srgbClr val="333333"/>
              </a:solidFill>
              <a:latin typeface="Arial Narrow" panose="020B0606020202030204" pitchFamily="34" charset="0"/>
              <a:cs typeface="Arial" charset="0"/>
            </a:endParaRPr>
          </a:p>
        </p:txBody>
      </p:sp>
      <p:cxnSp>
        <p:nvCxnSpPr>
          <p:cNvPr id="18" name="Conexão recta unidireccional 9">
            <a:extLst>
              <a:ext uri="{FF2B5EF4-FFF2-40B4-BE49-F238E27FC236}">
                <a16:creationId xmlns:a16="http://schemas.microsoft.com/office/drawing/2014/main" id="{485EF6AB-2CBF-4017-B0D7-3F32B7B65A33}"/>
              </a:ext>
            </a:extLst>
          </p:cNvPr>
          <p:cNvCxnSpPr/>
          <p:nvPr/>
        </p:nvCxnSpPr>
        <p:spPr>
          <a:xfrm flipH="1">
            <a:off x="5083968" y="4797152"/>
            <a:ext cx="611188" cy="0"/>
          </a:xfrm>
          <a:prstGeom prst="straightConnector1">
            <a:avLst/>
          </a:prstGeom>
          <a:ln w="38100">
            <a:solidFill>
              <a:srgbClr val="FF3399"/>
            </a:solidFill>
            <a:tailEnd type="arrow"/>
          </a:ln>
        </p:spPr>
        <p:style>
          <a:lnRef idx="1">
            <a:schemeClr val="accent1"/>
          </a:lnRef>
          <a:fillRef idx="0">
            <a:schemeClr val="accent1"/>
          </a:fillRef>
          <a:effectRef idx="0">
            <a:schemeClr val="accent1"/>
          </a:effectRef>
          <a:fontRef idx="minor">
            <a:schemeClr val="tx1"/>
          </a:fontRef>
        </p:style>
      </p:cxnSp>
      <p:cxnSp>
        <p:nvCxnSpPr>
          <p:cNvPr id="19" name="Conexão recta unidireccional 9">
            <a:extLst>
              <a:ext uri="{FF2B5EF4-FFF2-40B4-BE49-F238E27FC236}">
                <a16:creationId xmlns:a16="http://schemas.microsoft.com/office/drawing/2014/main" id="{D1D321D0-1045-4CD4-AAF4-C6F2B97052FC}"/>
              </a:ext>
            </a:extLst>
          </p:cNvPr>
          <p:cNvCxnSpPr>
            <a:cxnSpLocks/>
          </p:cNvCxnSpPr>
          <p:nvPr/>
        </p:nvCxnSpPr>
        <p:spPr>
          <a:xfrm flipV="1">
            <a:off x="3923928" y="5007058"/>
            <a:ext cx="0" cy="526967"/>
          </a:xfrm>
          <a:prstGeom prst="straightConnector1">
            <a:avLst/>
          </a:prstGeom>
          <a:ln w="38100">
            <a:solidFill>
              <a:srgbClr val="FF3399"/>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399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ítulo 1"/>
          <p:cNvSpPr>
            <a:spLocks noGrp="1"/>
          </p:cNvSpPr>
          <p:nvPr>
            <p:ph type="title"/>
          </p:nvPr>
        </p:nvSpPr>
        <p:spPr>
          <a:xfrm>
            <a:off x="323528" y="389731"/>
            <a:ext cx="8229600" cy="1139825"/>
          </a:xfrm>
        </p:spPr>
        <p:txBody>
          <a:bodyPr/>
          <a:lstStyle/>
          <a:p>
            <a:r>
              <a:rPr lang="en-US" altLang="pt-PT" sz="2800" dirty="0"/>
              <a:t>2D Scaling</a:t>
            </a:r>
            <a:br>
              <a:rPr lang="en-US" altLang="pt-PT" sz="2800" dirty="0"/>
            </a:br>
            <a:r>
              <a:rPr lang="en-US" altLang="pt-PT" sz="2800" dirty="0"/>
              <a:t>(in homogeneous coordinates)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152C1FA5-817B-449E-A401-9EF57836F374}" type="slidenum">
              <a:rPr lang="pt-PT" altLang="en-US" smtClean="0"/>
              <a:pPr>
                <a:defRPr/>
              </a:pPr>
              <a:t>23</a:t>
            </a:fld>
            <a:endParaRPr lang="pt-PT" altLang="en-US" dirty="0"/>
          </a:p>
        </p:txBody>
      </p:sp>
      <p:pic>
        <p:nvPicPr>
          <p:cNvPr id="89092"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2276475"/>
            <a:ext cx="11874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840" y="1349375"/>
            <a:ext cx="64452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363" y="4157538"/>
            <a:ext cx="644525"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5089525"/>
            <a:ext cx="1187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014538"/>
            <a:ext cx="47625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157538"/>
            <a:ext cx="3672408" cy="99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5"/>
          <p:cNvSpPr>
            <a:spLocks noChangeArrowheads="1"/>
          </p:cNvSpPr>
          <p:nvPr/>
        </p:nvSpPr>
        <p:spPr bwMode="auto">
          <a:xfrm>
            <a:off x="6030634" y="6363810"/>
            <a:ext cx="2480231"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(Hearn &amp; Baker, 2004)</a:t>
            </a:r>
          </a:p>
        </p:txBody>
      </p:sp>
      <p:sp>
        <p:nvSpPr>
          <p:cNvPr id="2" name="CaixaDeTexto 1"/>
          <p:cNvSpPr txBox="1"/>
          <p:nvPr/>
        </p:nvSpPr>
        <p:spPr>
          <a:xfrm>
            <a:off x="6722274" y="3496863"/>
            <a:ext cx="1141659" cy="461665"/>
          </a:xfrm>
          <a:prstGeom prst="rect">
            <a:avLst/>
          </a:prstGeom>
          <a:noFill/>
        </p:spPr>
        <p:txBody>
          <a:bodyPr wrap="none" rtlCol="0">
            <a:spAutoFit/>
          </a:bodyPr>
          <a:lstStyle/>
          <a:p>
            <a:r>
              <a:rPr lang="pt-PT" dirty="0"/>
              <a:t>(</a:t>
            </a:r>
            <a:r>
              <a:rPr lang="pt-PT" sz="2400" i="1" dirty="0">
                <a:solidFill>
                  <a:srgbClr val="333333"/>
                </a:solidFill>
                <a:latin typeface="Times New Roman" panose="02020603050405020304" pitchFamily="18" charset="0"/>
                <a:cs typeface="Times New Roman" panose="02020603050405020304" pitchFamily="18" charset="0"/>
              </a:rPr>
              <a:t>s</a:t>
            </a:r>
            <a:r>
              <a:rPr lang="pt-PT" sz="1800" i="1" dirty="0">
                <a:solidFill>
                  <a:srgbClr val="333333"/>
                </a:solidFill>
                <a:latin typeface="Times New Roman" panose="02020603050405020304" pitchFamily="18" charset="0"/>
                <a:cs typeface="Times New Roman" panose="02020603050405020304" pitchFamily="18" charset="0"/>
              </a:rPr>
              <a:t>x</a:t>
            </a:r>
            <a:r>
              <a:rPr lang="pt-PT" sz="2400" i="1" dirty="0">
                <a:solidFill>
                  <a:srgbClr val="333333"/>
                </a:solidFill>
                <a:latin typeface="Times New Roman" panose="02020603050405020304" pitchFamily="18" charset="0"/>
                <a:cs typeface="Times New Roman" panose="02020603050405020304" pitchFamily="18" charset="0"/>
              </a:rPr>
              <a:t> = s</a:t>
            </a:r>
            <a:r>
              <a:rPr lang="pt-PT" sz="1800" i="1" dirty="0">
                <a:solidFill>
                  <a:srgbClr val="333333"/>
                </a:solidFill>
                <a:latin typeface="Times New Roman" panose="02020603050405020304" pitchFamily="18" charset="0"/>
                <a:cs typeface="Times New Roman" panose="02020603050405020304" pitchFamily="18" charset="0"/>
              </a:rPr>
              <a:t>y</a:t>
            </a:r>
            <a:r>
              <a:rPr lang="pt-PT" dirty="0"/>
              <a:t>)</a:t>
            </a:r>
            <a:endParaRPr lang="en-US" dirty="0"/>
          </a:p>
        </p:txBody>
      </p:sp>
      <p:sp>
        <p:nvSpPr>
          <p:cNvPr id="12" name="CaixaDeTexto 11"/>
          <p:cNvSpPr txBox="1"/>
          <p:nvPr/>
        </p:nvSpPr>
        <p:spPr>
          <a:xfrm>
            <a:off x="6677025" y="5737225"/>
            <a:ext cx="1077539" cy="461665"/>
          </a:xfrm>
          <a:prstGeom prst="rect">
            <a:avLst/>
          </a:prstGeom>
          <a:noFill/>
        </p:spPr>
        <p:txBody>
          <a:bodyPr wrap="none" rtlCol="0">
            <a:spAutoFit/>
          </a:bodyPr>
          <a:lstStyle/>
          <a:p>
            <a:r>
              <a:rPr lang="pt-PT" dirty="0"/>
              <a:t>(</a:t>
            </a:r>
            <a:r>
              <a:rPr lang="pt-PT" sz="2400" i="1" dirty="0">
                <a:solidFill>
                  <a:srgbClr val="333333"/>
                </a:solidFill>
                <a:latin typeface="Times New Roman" panose="02020603050405020304" pitchFamily="18" charset="0"/>
                <a:cs typeface="Times New Roman" panose="02020603050405020304" pitchFamily="18" charset="0"/>
              </a:rPr>
              <a:t>s</a:t>
            </a:r>
            <a:r>
              <a:rPr lang="pt-PT" sz="1800" i="1" dirty="0">
                <a:solidFill>
                  <a:srgbClr val="333333"/>
                </a:solidFill>
                <a:latin typeface="Times New Roman" panose="02020603050405020304" pitchFamily="18" charset="0"/>
                <a:cs typeface="Times New Roman" panose="02020603050405020304" pitchFamily="18" charset="0"/>
              </a:rPr>
              <a:t>x</a:t>
            </a:r>
            <a:r>
              <a:rPr lang="pt-PT" sz="2400" i="1" dirty="0">
                <a:solidFill>
                  <a:srgbClr val="333333"/>
                </a:solidFill>
                <a:latin typeface="Times New Roman" panose="02020603050405020304" pitchFamily="18" charset="0"/>
                <a:cs typeface="Times New Roman" panose="02020603050405020304" pitchFamily="18" charset="0"/>
              </a:rPr>
              <a:t> </a:t>
            </a:r>
            <a:r>
              <a:rPr lang="pt-PT" sz="1800" i="1" dirty="0">
                <a:solidFill>
                  <a:srgbClr val="333333"/>
                </a:solidFill>
                <a:latin typeface="Times New Roman" panose="02020603050405020304" pitchFamily="18" charset="0"/>
                <a:cs typeface="Times New Roman" panose="02020603050405020304" pitchFamily="18" charset="0"/>
              </a:rPr>
              <a:t>≠</a:t>
            </a:r>
            <a:r>
              <a:rPr lang="pt-PT" sz="2400" i="1" dirty="0">
                <a:solidFill>
                  <a:srgbClr val="333333"/>
                </a:solidFill>
                <a:latin typeface="Times New Roman" panose="02020603050405020304" pitchFamily="18" charset="0"/>
                <a:cs typeface="Times New Roman" panose="02020603050405020304" pitchFamily="18" charset="0"/>
              </a:rPr>
              <a:t> s</a:t>
            </a:r>
            <a:r>
              <a:rPr lang="pt-PT" sz="1800" i="1" dirty="0">
                <a:solidFill>
                  <a:srgbClr val="333333"/>
                </a:solidFill>
                <a:latin typeface="Times New Roman" panose="02020603050405020304" pitchFamily="18" charset="0"/>
                <a:cs typeface="Times New Roman" panose="02020603050405020304" pitchFamily="18" charset="0"/>
              </a:rPr>
              <a:t>y</a:t>
            </a:r>
            <a:r>
              <a:rPr lang="pt-PT" dirty="0"/>
              <a:t>)</a:t>
            </a:r>
            <a:endParaRPr lang="en-US" dirty="0"/>
          </a:p>
        </p:txBody>
      </p:sp>
      <p:sp>
        <p:nvSpPr>
          <p:cNvPr id="13" name="Rectangle 12">
            <a:extLst>
              <a:ext uri="{FF2B5EF4-FFF2-40B4-BE49-F238E27FC236}">
                <a16:creationId xmlns:a16="http://schemas.microsoft.com/office/drawing/2014/main" id="{8964B3C4-70E7-437F-9D53-0BD7777EFCF7}"/>
              </a:ext>
            </a:extLst>
          </p:cNvPr>
          <p:cNvSpPr/>
          <p:nvPr/>
        </p:nvSpPr>
        <p:spPr>
          <a:xfrm>
            <a:off x="631646" y="5131178"/>
            <a:ext cx="5289077" cy="1200329"/>
          </a:xfrm>
          <a:prstGeom prst="rect">
            <a:avLst/>
          </a:prstGeom>
        </p:spPr>
        <p:txBody>
          <a:bodyPr wrap="square">
            <a:spAutoFit/>
          </a:bodyPr>
          <a:lstStyle/>
          <a:p>
            <a:r>
              <a:rPr lang="en-US" altLang="en-US" sz="2400" dirty="0">
                <a:latin typeface="+mn-lt"/>
              </a:rPr>
              <a:t>- Now all basic transformations are applied by </a:t>
            </a:r>
            <a:r>
              <a:rPr lang="en-US" sz="2400" dirty="0">
                <a:latin typeface="+mn-lt"/>
              </a:rPr>
              <a:t>multiplication!</a:t>
            </a:r>
          </a:p>
          <a:p>
            <a:r>
              <a:rPr lang="pt-PT" sz="2400" dirty="0">
                <a:latin typeface="+mn-lt"/>
              </a:rPr>
              <a:t>- W</a:t>
            </a:r>
            <a:r>
              <a:rPr lang="en-US" sz="2400" dirty="0">
                <a:latin typeface="+mn-lt"/>
              </a:rPr>
              <a:t>e may concatenate multiple matrices</a:t>
            </a:r>
          </a:p>
        </p:txBody>
      </p:sp>
    </p:spTree>
    <p:extLst>
      <p:ext uri="{BB962C8B-B14F-4D97-AF65-F5344CB8AC3E}">
        <p14:creationId xmlns:p14="http://schemas.microsoft.com/office/powerpoint/2010/main" val="3461446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6"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26" t="21384" r="5441"/>
          <a:stretch/>
        </p:blipFill>
        <p:spPr>
          <a:xfrm>
            <a:off x="2191407" y="1655379"/>
            <a:ext cx="4493172" cy="1156654"/>
          </a:xfrm>
        </p:spPr>
      </p:pic>
      <p:sp>
        <p:nvSpPr>
          <p:cNvPr id="90114" name="Título 1"/>
          <p:cNvSpPr>
            <a:spLocks noGrp="1"/>
          </p:cNvSpPr>
          <p:nvPr>
            <p:ph type="title"/>
          </p:nvPr>
        </p:nvSpPr>
        <p:spPr>
          <a:xfrm>
            <a:off x="467544" y="332656"/>
            <a:ext cx="8229600" cy="1139825"/>
          </a:xfrm>
        </p:spPr>
        <p:txBody>
          <a:bodyPr/>
          <a:lstStyle/>
          <a:p>
            <a:r>
              <a:rPr lang="en-US" altLang="pt-PT" sz="2800" dirty="0"/>
              <a:t>Concatenation of two translations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811B5E72-021F-45D1-A598-C93D3371A739}" type="slidenum">
              <a:rPr lang="pt-PT" altLang="en-US" smtClean="0"/>
              <a:pPr>
                <a:defRPr/>
              </a:pPr>
              <a:t>24</a:t>
            </a:fld>
            <a:endParaRPr lang="pt-PT" altLang="en-US" dirty="0"/>
          </a:p>
        </p:txBody>
      </p:sp>
      <p:pic>
        <p:nvPicPr>
          <p:cNvPr id="90117"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2196" r="11557" b="15645"/>
          <a:stretch/>
        </p:blipFill>
        <p:spPr bwMode="auto">
          <a:xfrm>
            <a:off x="1564431" y="3196286"/>
            <a:ext cx="6067081" cy="12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7180" t="19720" r="13669" b="16449"/>
          <a:stretch/>
        </p:blipFill>
        <p:spPr bwMode="auto">
          <a:xfrm>
            <a:off x="1403648" y="5152363"/>
            <a:ext cx="6936311" cy="57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3610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1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5576" y="2132856"/>
            <a:ext cx="8107695" cy="1583878"/>
          </a:xfrm>
        </p:spPr>
      </p:pic>
      <p:sp>
        <p:nvSpPr>
          <p:cNvPr id="91138" name="Título 1"/>
          <p:cNvSpPr>
            <a:spLocks noGrp="1"/>
          </p:cNvSpPr>
          <p:nvPr>
            <p:ph type="title"/>
          </p:nvPr>
        </p:nvSpPr>
        <p:spPr>
          <a:xfrm>
            <a:off x="457200" y="332656"/>
            <a:ext cx="8229600" cy="1139825"/>
          </a:xfrm>
        </p:spPr>
        <p:txBody>
          <a:bodyPr/>
          <a:lstStyle/>
          <a:p>
            <a:r>
              <a:rPr lang="en-US" altLang="pt-PT" sz="2800" dirty="0"/>
              <a:t>Concatenation of two scaling transformations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F08C9BEE-E92C-4E74-B4D2-296D6296046C}" type="slidenum">
              <a:rPr lang="pt-PT" altLang="en-US" smtClean="0"/>
              <a:pPr>
                <a:defRPr/>
              </a:pPr>
              <a:t>25</a:t>
            </a:fld>
            <a:endParaRPr lang="pt-PT" altLang="en-US" dirty="0"/>
          </a:p>
        </p:txBody>
      </p:sp>
      <p:pic>
        <p:nvPicPr>
          <p:cNvPr id="91141" name="Picture 20"/>
          <p:cNvPicPr>
            <a:picLocks noChangeAspect="1" noChangeArrowheads="1"/>
          </p:cNvPicPr>
          <p:nvPr/>
        </p:nvPicPr>
        <p:blipFill rotWithShape="1">
          <a:blip r:embed="rId3">
            <a:extLst>
              <a:ext uri="{28A0092B-C50C-407E-A947-70E740481C1C}">
                <a14:useLocalDpi xmlns:a14="http://schemas.microsoft.com/office/drawing/2010/main" val="0"/>
              </a:ext>
            </a:extLst>
          </a:blip>
          <a:srcRect l="5042" r="3104"/>
          <a:stretch/>
        </p:blipFill>
        <p:spPr bwMode="auto">
          <a:xfrm>
            <a:off x="1187624" y="4509824"/>
            <a:ext cx="7735659" cy="123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4456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4" name="Picture 5"/>
          <p:cNvPicPr>
            <a:picLocks noGrp="1" noChangeArrowheads="1"/>
          </p:cNvPicPr>
          <p:nvPr>
            <p:ph idx="1"/>
          </p:nvPr>
        </p:nvPicPr>
        <p:blipFill rotWithShape="1">
          <a:blip r:embed="rId3">
            <a:extLst>
              <a:ext uri="{28A0092B-C50C-407E-A947-70E740481C1C}">
                <a14:useLocalDpi xmlns:a14="http://schemas.microsoft.com/office/drawing/2010/main" val="0"/>
              </a:ext>
            </a:extLst>
          </a:blip>
          <a:srcRect l="6434" t="5813" b="31998"/>
          <a:stretch/>
        </p:blipFill>
        <p:spPr>
          <a:xfrm>
            <a:off x="251520" y="1988840"/>
            <a:ext cx="8576441" cy="2554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Título 1"/>
          <p:cNvSpPr>
            <a:spLocks noGrp="1"/>
          </p:cNvSpPr>
          <p:nvPr>
            <p:ph type="title"/>
          </p:nvPr>
        </p:nvSpPr>
        <p:spPr>
          <a:xfrm>
            <a:off x="467544" y="260648"/>
            <a:ext cx="8229600" cy="1139825"/>
          </a:xfrm>
        </p:spPr>
        <p:txBody>
          <a:bodyPr/>
          <a:lstStyle/>
          <a:p>
            <a:r>
              <a:rPr lang="en-US" altLang="pt-PT" sz="2800" dirty="0"/>
              <a:t>Arbitrary Rotation</a:t>
            </a:r>
            <a:br>
              <a:rPr lang="en-US" altLang="pt-PT" sz="2800" dirty="0"/>
            </a:br>
            <a:r>
              <a:rPr lang="en-US" altLang="pt-PT" sz="2800" dirty="0"/>
              <a:t>(around any point)</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86993456-8013-478E-99AF-BAC8A74325D9}" type="slidenum">
              <a:rPr lang="pt-PT" altLang="en-US" smtClean="0"/>
              <a:pPr>
                <a:defRPr/>
              </a:pPr>
              <a:t>26</a:t>
            </a:fld>
            <a:endParaRPr lang="pt-PT" altLang="en-US" dirty="0"/>
          </a:p>
        </p:txBody>
      </p:sp>
      <p:sp>
        <p:nvSpPr>
          <p:cNvPr id="92165" name="CaixaDeTexto 6"/>
          <p:cNvSpPr txBox="1">
            <a:spLocks noChangeArrowheads="1"/>
          </p:cNvSpPr>
          <p:nvPr/>
        </p:nvSpPr>
        <p:spPr bwMode="auto">
          <a:xfrm>
            <a:off x="971600" y="5237228"/>
            <a:ext cx="80972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pt-PT" sz="2400" dirty="0">
                <a:latin typeface="+mn-lt"/>
              </a:rPr>
              <a:t>    Translation +           Rotation              +    Inverse Translation</a:t>
            </a:r>
          </a:p>
          <a:p>
            <a:pPr eaLnBrk="1" hangingPunct="1">
              <a:spcBef>
                <a:spcPct val="0"/>
              </a:spcBef>
              <a:buClrTx/>
              <a:buSzTx/>
              <a:buFontTx/>
              <a:buNone/>
            </a:pPr>
            <a:r>
              <a:rPr lang="en-US" altLang="pt-PT" sz="2400" dirty="0"/>
              <a:t>(to the origin)    (around the origin)</a:t>
            </a:r>
            <a:r>
              <a:rPr lang="en-US" altLang="pt-PT" sz="2400" dirty="0">
                <a:latin typeface="+mn-lt"/>
              </a:rPr>
              <a:t>   (to the initial position)</a:t>
            </a:r>
          </a:p>
        </p:txBody>
      </p:sp>
      <p:sp>
        <p:nvSpPr>
          <p:cNvPr id="6" name="Rectangle 5"/>
          <p:cNvSpPr>
            <a:spLocks noChangeArrowheads="1"/>
          </p:cNvSpPr>
          <p:nvPr/>
        </p:nvSpPr>
        <p:spPr bwMode="auto">
          <a:xfrm>
            <a:off x="3099881" y="4509120"/>
            <a:ext cx="2480231"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(Hearn &amp; Baker, 2004)</a:t>
            </a:r>
          </a:p>
        </p:txBody>
      </p:sp>
    </p:spTree>
    <p:extLst>
      <p:ext uri="{BB962C8B-B14F-4D97-AF65-F5344CB8AC3E}">
        <p14:creationId xmlns:p14="http://schemas.microsoft.com/office/powerpoint/2010/main" val="2265147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9" name="Picture 3"/>
          <p:cNvPicPr>
            <a:picLocks noGrp="1" noChangeArrowheads="1"/>
          </p:cNvPicPr>
          <p:nvPr>
            <p:ph idx="1"/>
          </p:nvPr>
        </p:nvPicPr>
        <p:blipFill>
          <a:blip r:embed="rId2">
            <a:extLst>
              <a:ext uri="{28A0092B-C50C-407E-A947-70E740481C1C}">
                <a14:useLocalDpi xmlns:a14="http://schemas.microsoft.com/office/drawing/2010/main" val="0"/>
              </a:ext>
            </a:extLst>
          </a:blip>
          <a:srcRect r="1472" b="28452"/>
          <a:stretch>
            <a:fillRect/>
          </a:stretch>
        </p:blipFill>
        <p:spPr>
          <a:xfrm>
            <a:off x="395288" y="1700213"/>
            <a:ext cx="8428037" cy="2693987"/>
          </a:xfrm>
        </p:spPr>
      </p:pic>
      <p:sp>
        <p:nvSpPr>
          <p:cNvPr id="93186" name="Título 1"/>
          <p:cNvSpPr>
            <a:spLocks noGrp="1"/>
          </p:cNvSpPr>
          <p:nvPr>
            <p:ph type="title"/>
          </p:nvPr>
        </p:nvSpPr>
        <p:spPr/>
        <p:txBody>
          <a:bodyPr/>
          <a:lstStyle/>
          <a:p>
            <a:r>
              <a:rPr lang="en-US" altLang="pt-PT" sz="2800" dirty="0"/>
              <a:t>Arbitrary Scaling</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E633D86C-40FF-41EB-B66A-052AF8DBAA79}" type="slidenum">
              <a:rPr lang="pt-PT" altLang="en-US" smtClean="0"/>
              <a:pPr>
                <a:defRPr/>
              </a:pPr>
              <a:t>27</a:t>
            </a:fld>
            <a:endParaRPr lang="pt-PT" altLang="en-US" dirty="0"/>
          </a:p>
        </p:txBody>
      </p:sp>
      <p:sp>
        <p:nvSpPr>
          <p:cNvPr id="93188" name="CaixaDeTexto 6"/>
          <p:cNvSpPr txBox="1">
            <a:spLocks noChangeArrowheads="1"/>
          </p:cNvSpPr>
          <p:nvPr/>
        </p:nvSpPr>
        <p:spPr bwMode="auto">
          <a:xfrm>
            <a:off x="1116013" y="5186363"/>
            <a:ext cx="5349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pt-PT" sz="2400" dirty="0">
                <a:latin typeface="+mn-lt"/>
              </a:rPr>
              <a:t>Translation + Scaling + Inverse Translation</a:t>
            </a:r>
          </a:p>
        </p:txBody>
      </p:sp>
      <p:sp>
        <p:nvSpPr>
          <p:cNvPr id="2" name="Rectângulo 1"/>
          <p:cNvSpPr/>
          <p:nvPr/>
        </p:nvSpPr>
        <p:spPr>
          <a:xfrm>
            <a:off x="6588224" y="4509120"/>
            <a:ext cx="2226763" cy="289310"/>
          </a:xfrm>
          <a:prstGeom prst="rect">
            <a:avLst/>
          </a:prstGeom>
        </p:spPr>
        <p:txBody>
          <a:bodyPr wrap="none">
            <a:spAutoFit/>
          </a:bodyPr>
          <a:lstStyle/>
          <a:p>
            <a:pPr eaLnBrk="1" hangingPunct="1">
              <a:lnSpc>
                <a:spcPct val="80000"/>
              </a:lnSpc>
              <a:buFont typeface="Wingdings" pitchFamily="2" charset="2"/>
              <a:buNone/>
            </a:pPr>
            <a:r>
              <a:rPr lang="en-US" altLang="pt-PT" dirty="0">
                <a:solidFill>
                  <a:schemeClr val="accent5">
                    <a:lumMod val="75000"/>
                  </a:schemeClr>
                </a:solidFill>
              </a:rPr>
              <a:t>(Hearn &amp; Baker, 2004)</a:t>
            </a:r>
          </a:p>
        </p:txBody>
      </p:sp>
    </p:spTree>
    <p:extLst>
      <p:ext uri="{BB962C8B-B14F-4D97-AF65-F5344CB8AC3E}">
        <p14:creationId xmlns:p14="http://schemas.microsoft.com/office/powerpoint/2010/main" val="1819042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a:xfrm>
            <a:off x="485375" y="332656"/>
            <a:ext cx="8229600" cy="1139825"/>
          </a:xfrm>
        </p:spPr>
        <p:txBody>
          <a:bodyPr/>
          <a:lstStyle/>
          <a:p>
            <a:r>
              <a:rPr lang="en-US" altLang="pt-PT" sz="2800" dirty="0"/>
              <a:t>Order is important !</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5F4D0EE3-C1C5-42ED-975C-53CE020132B2}" type="slidenum">
              <a:rPr lang="pt-PT" altLang="en-US" smtClean="0"/>
              <a:pPr>
                <a:defRPr/>
              </a:pPr>
              <a:t>28</a:t>
            </a:fld>
            <a:endParaRPr lang="pt-PT" altLang="en-US" dirty="0"/>
          </a:p>
        </p:txBody>
      </p:sp>
      <p:pic>
        <p:nvPicPr>
          <p:cNvPr id="9421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4840" b="19983"/>
          <a:stretch/>
        </p:blipFill>
        <p:spPr bwMode="auto">
          <a:xfrm>
            <a:off x="496888" y="2205039"/>
            <a:ext cx="3484562" cy="207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882" b="18881"/>
          <a:stretch/>
        </p:blipFill>
        <p:spPr bwMode="auto">
          <a:xfrm>
            <a:off x="4168775" y="2564904"/>
            <a:ext cx="4075633" cy="17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3099881" y="5085184"/>
            <a:ext cx="2226763" cy="28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600" dirty="0">
                <a:solidFill>
                  <a:schemeClr val="accent5">
                    <a:lumMod val="75000"/>
                  </a:schemeClr>
                </a:solidFill>
              </a:rPr>
              <a:t>(Hearn &amp; Baker, 2004)</a:t>
            </a:r>
          </a:p>
        </p:txBody>
      </p:sp>
      <p:sp>
        <p:nvSpPr>
          <p:cNvPr id="2" name="CaixaDeTexto 1"/>
          <p:cNvSpPr txBox="1"/>
          <p:nvPr/>
        </p:nvSpPr>
        <p:spPr>
          <a:xfrm>
            <a:off x="370123" y="5629536"/>
            <a:ext cx="8773877" cy="430887"/>
          </a:xfrm>
          <a:prstGeom prst="rect">
            <a:avLst/>
          </a:prstGeom>
          <a:noFill/>
        </p:spPr>
        <p:txBody>
          <a:bodyPr wrap="none" rtlCol="0">
            <a:spAutoFit/>
          </a:bodyPr>
          <a:lstStyle/>
          <a:p>
            <a:r>
              <a:rPr lang="en-US" sz="2200" dirty="0">
                <a:latin typeface="+mn-lt"/>
              </a:rPr>
              <a:t>Results may be different  if transformations are applied in a different order</a:t>
            </a:r>
            <a:r>
              <a:rPr lang="pt-PT" sz="2200" dirty="0"/>
              <a:t>!</a:t>
            </a:r>
            <a:endParaRPr lang="en-US" sz="2200" dirty="0"/>
          </a:p>
        </p:txBody>
      </p:sp>
      <p:sp>
        <p:nvSpPr>
          <p:cNvPr id="3" name="CaixaDeTexto 2"/>
          <p:cNvSpPr txBox="1"/>
          <p:nvPr/>
        </p:nvSpPr>
        <p:spPr>
          <a:xfrm>
            <a:off x="1009463" y="4577353"/>
            <a:ext cx="6551665" cy="338554"/>
          </a:xfrm>
          <a:prstGeom prst="rect">
            <a:avLst/>
          </a:prstGeom>
          <a:noFill/>
        </p:spPr>
        <p:txBody>
          <a:bodyPr wrap="none" rtlCol="0">
            <a:spAutoFit/>
          </a:bodyPr>
          <a:lstStyle/>
          <a:p>
            <a:r>
              <a:rPr lang="en-US" dirty="0"/>
              <a:t>a)  Translation + rotation                                 b)  Rotation +  translation</a:t>
            </a:r>
          </a:p>
        </p:txBody>
      </p:sp>
    </p:spTree>
    <p:extLst>
      <p:ext uri="{BB962C8B-B14F-4D97-AF65-F5344CB8AC3E}">
        <p14:creationId xmlns:p14="http://schemas.microsoft.com/office/powerpoint/2010/main" val="851727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Grp="1" noChangeArrowheads="1"/>
          </p:cNvSpPr>
          <p:nvPr>
            <p:ph idx="1"/>
          </p:nvPr>
        </p:nvSpPr>
        <p:spPr>
          <a:xfrm>
            <a:off x="531228" y="1124744"/>
            <a:ext cx="8229600" cy="4530725"/>
          </a:xfrm>
        </p:spPr>
        <p:txBody>
          <a:bodyPr/>
          <a:lstStyle/>
          <a:p>
            <a:r>
              <a:rPr lang="en-US" altLang="pt-PT" sz="2400" dirty="0"/>
              <a:t>Define a 2D scene in the </a:t>
            </a:r>
            <a:r>
              <a:rPr lang="en-US" altLang="pt-PT" sz="2400" dirty="0">
                <a:solidFill>
                  <a:srgbClr val="C00000"/>
                </a:solidFill>
              </a:rPr>
              <a:t>world coordinate system</a:t>
            </a:r>
          </a:p>
          <a:p>
            <a:pPr lvl="4"/>
            <a:endParaRPr lang="en-US" altLang="pt-PT" sz="2400" dirty="0"/>
          </a:p>
          <a:p>
            <a:r>
              <a:rPr lang="en-US" altLang="pt-PT" sz="2400" dirty="0"/>
              <a:t>Select a </a:t>
            </a:r>
            <a:r>
              <a:rPr lang="en-US" altLang="pt-PT" sz="2400" dirty="0">
                <a:solidFill>
                  <a:srgbClr val="C00000"/>
                </a:solidFill>
              </a:rPr>
              <a:t>clipping window </a:t>
            </a:r>
            <a:r>
              <a:rPr lang="en-US" altLang="pt-PT" sz="2400" dirty="0"/>
              <a:t>in the XOY plane</a:t>
            </a:r>
            <a:endParaRPr lang="en-US" altLang="pt-PT" sz="2400" dirty="0">
              <a:solidFill>
                <a:schemeClr val="accent1"/>
              </a:solidFill>
            </a:endParaRPr>
          </a:p>
          <a:p>
            <a:pPr lvl="1"/>
            <a:r>
              <a:rPr lang="en-US" altLang="pt-PT" sz="2400" dirty="0"/>
              <a:t>The window contents will be displayed</a:t>
            </a:r>
          </a:p>
          <a:p>
            <a:r>
              <a:rPr lang="en-US" altLang="pt-PT" sz="2400" dirty="0"/>
              <a:t>Select a </a:t>
            </a:r>
            <a:r>
              <a:rPr lang="en-US" altLang="pt-PT" sz="2400" dirty="0">
                <a:solidFill>
                  <a:srgbClr val="C00000"/>
                </a:solidFill>
              </a:rPr>
              <a:t>viewport</a:t>
            </a:r>
            <a:r>
              <a:rPr lang="en-US" altLang="pt-PT" sz="2400" dirty="0"/>
              <a:t> in the display </a:t>
            </a:r>
          </a:p>
          <a:p>
            <a:r>
              <a:rPr lang="en-US" altLang="pt-PT" sz="2400" dirty="0"/>
              <a:t>The viewport displays the contents of the clipping window </a:t>
            </a:r>
          </a:p>
        </p:txBody>
      </p:sp>
      <p:sp>
        <p:nvSpPr>
          <p:cNvPr id="81923" name="Rectangle 2"/>
          <p:cNvSpPr>
            <a:spLocks noGrp="1" noChangeArrowheads="1"/>
          </p:cNvSpPr>
          <p:nvPr>
            <p:ph type="title"/>
          </p:nvPr>
        </p:nvSpPr>
        <p:spPr>
          <a:xfrm>
            <a:off x="467544" y="200943"/>
            <a:ext cx="8229600" cy="1139825"/>
          </a:xfrm>
        </p:spPr>
        <p:txBody>
          <a:bodyPr/>
          <a:lstStyle/>
          <a:p>
            <a:r>
              <a:rPr lang="en-US" altLang="pt-PT" sz="2800" dirty="0"/>
              <a:t>The case of viewing 2D scenes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1" y="3717032"/>
            <a:ext cx="5428133" cy="2551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ângulo 1"/>
          <p:cNvSpPr/>
          <p:nvPr/>
        </p:nvSpPr>
        <p:spPr>
          <a:xfrm>
            <a:off x="527676" y="6300609"/>
            <a:ext cx="7500708" cy="584775"/>
          </a:xfrm>
          <a:prstGeom prst="rect">
            <a:avLst/>
          </a:prstGeom>
        </p:spPr>
        <p:txBody>
          <a:bodyPr wrap="square">
            <a:spAutoFit/>
          </a:bodyPr>
          <a:lstStyle/>
          <a:p>
            <a:r>
              <a:rPr lang="en-US" dirty="0">
                <a:hlinkClick r:id="rId4"/>
              </a:rPr>
              <a:t>window-to-viewport-transformation-in-computer-graphics-with-implementation/</a:t>
            </a:r>
            <a:endParaRPr lang="en-US" dirty="0"/>
          </a:p>
          <a:p>
            <a:endParaRPr lang="en-US" dirty="0"/>
          </a:p>
        </p:txBody>
      </p:sp>
      <p:sp>
        <p:nvSpPr>
          <p:cNvPr id="3" name="CaixaDeTexto 2"/>
          <p:cNvSpPr txBox="1"/>
          <p:nvPr/>
        </p:nvSpPr>
        <p:spPr>
          <a:xfrm>
            <a:off x="6880297" y="4437112"/>
            <a:ext cx="2263703" cy="830997"/>
          </a:xfrm>
          <a:prstGeom prst="rect">
            <a:avLst/>
          </a:prstGeom>
          <a:noFill/>
        </p:spPr>
        <p:txBody>
          <a:bodyPr wrap="square" rtlCol="0">
            <a:spAutoFit/>
          </a:bodyPr>
          <a:lstStyle/>
          <a:p>
            <a:r>
              <a:rPr lang="en-US" dirty="0"/>
              <a:t>Note: Clipping window and viewport are the traditional terms in CG</a:t>
            </a:r>
          </a:p>
        </p:txBody>
      </p:sp>
      <p:sp>
        <p:nvSpPr>
          <p:cNvPr id="7" name="Marcador de Posição do Número do Diapositivo 4">
            <a:extLst>
              <a:ext uri="{FF2B5EF4-FFF2-40B4-BE49-F238E27FC236}">
                <a16:creationId xmlns:a16="http://schemas.microsoft.com/office/drawing/2014/main" id="{2130FA43-D628-4467-8EC8-EBD18F0B72A0}"/>
              </a:ext>
            </a:extLst>
          </p:cNvPr>
          <p:cNvSpPr txBox="1">
            <a:spLocks/>
          </p:cNvSpPr>
          <p:nvPr/>
        </p:nvSpPr>
        <p:spPr>
          <a:xfrm>
            <a:off x="7010400" y="6243638"/>
            <a:ext cx="2133600" cy="457200"/>
          </a:xfrm>
          <a:prstGeom prst="rect">
            <a:avLst/>
          </a:prstGeom>
        </p:spPr>
        <p:txBody>
          <a:bodyPr vert="horz" lIns="91440" tIns="45720" rIns="91440" bIns="45720" rtlCol="0" anchor="ctr"/>
          <a:lstStyle>
            <a:defPPr>
              <a:defRPr lang="pt-PT"/>
            </a:defPPr>
            <a:lvl1pPr algn="r" rtl="0" fontAlgn="base">
              <a:spcBef>
                <a:spcPct val="0"/>
              </a:spcBef>
              <a:spcAft>
                <a:spcPct val="0"/>
              </a:spcAft>
              <a:defRPr sz="1200" kern="1200" smtClean="0">
                <a:solidFill>
                  <a:schemeClr val="tx1">
                    <a:tint val="75000"/>
                  </a:schemeClr>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defRPr/>
            </a:pPr>
            <a:fld id="{E633D86C-40FF-41EB-B66A-052AF8DBAA79}" type="slidenum">
              <a:rPr lang="pt-PT" altLang="en-US" smtClean="0"/>
              <a:pPr>
                <a:defRPr/>
              </a:pPr>
              <a:t>29</a:t>
            </a:fld>
            <a:endParaRPr lang="pt-PT" altLang="en-US" dirty="0"/>
          </a:p>
        </p:txBody>
      </p:sp>
    </p:spTree>
    <p:extLst>
      <p:ext uri="{BB962C8B-B14F-4D97-AF65-F5344CB8AC3E}">
        <p14:creationId xmlns:p14="http://schemas.microsoft.com/office/powerpoint/2010/main" val="101885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5"/>
          <p:cNvSpPr txBox="1">
            <a:spLocks noGrp="1"/>
          </p:cNvSpPr>
          <p:nvPr/>
        </p:nvSpPr>
        <p:spPr bwMode="auto">
          <a:xfrm>
            <a:off x="6553200" y="6243638"/>
            <a:ext cx="2133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r">
              <a:defRPr/>
            </a:pPr>
            <a:fld id="{427A5CE1-BE10-46F8-9183-9C8934F1D93E}" type="slidenum">
              <a:rPr lang="pt-PT" altLang="en-US" sz="1200">
                <a:latin typeface="+mj-lt"/>
              </a:rPr>
              <a:pPr algn="r">
                <a:defRPr/>
              </a:pPr>
              <a:t>3</a:t>
            </a:fld>
            <a:endParaRPr lang="pt-PT" altLang="en-US" sz="1200" dirty="0">
              <a:latin typeface="+mj-lt"/>
            </a:endParaRPr>
          </a:p>
        </p:txBody>
      </p:sp>
      <p:sp>
        <p:nvSpPr>
          <p:cNvPr id="3" name="Marcador de Posição do Número do Diapositivo 2"/>
          <p:cNvSpPr>
            <a:spLocks noGrp="1"/>
          </p:cNvSpPr>
          <p:nvPr>
            <p:ph type="sldNum" sz="quarter" idx="12"/>
          </p:nvPr>
        </p:nvSpPr>
        <p:spPr/>
        <p:txBody>
          <a:bodyPr/>
          <a:lstStyle/>
          <a:p>
            <a:pPr>
              <a:defRPr/>
            </a:pPr>
            <a:fld id="{B4738770-2AB1-47D5-A272-82D2E18DCC5D}" type="slidenum">
              <a:rPr lang="pt-PT" altLang="en-US" smtClean="0"/>
              <a:pPr>
                <a:defRPr/>
              </a:pPr>
              <a:t>3</a:t>
            </a:fld>
            <a:endParaRPr lang="pt-PT" altLang="en-US" dirty="0"/>
          </a:p>
        </p:txBody>
      </p:sp>
      <p:sp>
        <p:nvSpPr>
          <p:cNvPr id="66563" name="Rectangle 2"/>
          <p:cNvSpPr>
            <a:spLocks noGrp="1" noChangeArrowheads="1"/>
          </p:cNvSpPr>
          <p:nvPr>
            <p:ph type="title" idx="4294967295"/>
          </p:nvPr>
        </p:nvSpPr>
        <p:spPr>
          <a:xfrm>
            <a:off x="107504" y="-22448"/>
            <a:ext cx="8229600" cy="1139825"/>
          </a:xfrm>
        </p:spPr>
        <p:txBody>
          <a:bodyPr/>
          <a:lstStyle/>
          <a:p>
            <a:pPr eaLnBrk="1" hangingPunct="1"/>
            <a:r>
              <a:rPr lang="en-US" altLang="pt-PT" sz="2800" dirty="0"/>
              <a:t>CG Main Tasks</a:t>
            </a:r>
          </a:p>
        </p:txBody>
      </p:sp>
      <p:sp>
        <p:nvSpPr>
          <p:cNvPr id="66564" name="Rectangle 3"/>
          <p:cNvSpPr>
            <a:spLocks noGrp="1" noChangeArrowheads="1"/>
          </p:cNvSpPr>
          <p:nvPr>
            <p:ph type="body" idx="4294967295"/>
          </p:nvPr>
        </p:nvSpPr>
        <p:spPr>
          <a:xfrm>
            <a:off x="755576" y="1278678"/>
            <a:ext cx="8229600" cy="5183187"/>
          </a:xfrm>
        </p:spPr>
        <p:txBody>
          <a:bodyPr/>
          <a:lstStyle/>
          <a:p>
            <a:pPr eaLnBrk="1" hangingPunct="1"/>
            <a:r>
              <a:rPr lang="en-US" altLang="pt-PT" sz="2600" dirty="0"/>
              <a:t>Modeling</a:t>
            </a:r>
          </a:p>
          <a:p>
            <a:pPr lvl="1" eaLnBrk="1" hangingPunct="1"/>
            <a:r>
              <a:rPr lang="en-US" altLang="pt-PT" sz="2200" dirty="0"/>
              <a:t>Construct individual models / objects</a:t>
            </a:r>
          </a:p>
          <a:p>
            <a:pPr lvl="1" eaLnBrk="1" hangingPunct="1"/>
            <a:r>
              <a:rPr lang="en-US" altLang="pt-PT" sz="2200" dirty="0"/>
              <a:t>Assemble them into a 2D or 3D scene (using </a:t>
            </a:r>
            <a:r>
              <a:rPr lang="en-US" altLang="pt-PT" sz="2200" b="1" dirty="0"/>
              <a:t>transformations</a:t>
            </a:r>
            <a:r>
              <a:rPr lang="en-US" altLang="pt-PT" sz="2200" dirty="0"/>
              <a:t>)</a:t>
            </a:r>
          </a:p>
          <a:p>
            <a:pPr lvl="4" eaLnBrk="1" hangingPunct="1"/>
            <a:endParaRPr lang="en-US" altLang="pt-PT" sz="1800" dirty="0"/>
          </a:p>
          <a:p>
            <a:pPr eaLnBrk="1" hangingPunct="1"/>
            <a:r>
              <a:rPr lang="en-US" altLang="pt-PT" sz="2600" dirty="0"/>
              <a:t>Rendering</a:t>
            </a:r>
          </a:p>
          <a:p>
            <a:pPr lvl="1" eaLnBrk="1" hangingPunct="1"/>
            <a:r>
              <a:rPr lang="en-US" altLang="pt-PT" sz="2200" dirty="0"/>
              <a:t>Generate final images:</a:t>
            </a:r>
          </a:p>
          <a:p>
            <a:pPr lvl="1" eaLnBrk="1" hangingPunct="1"/>
            <a:r>
              <a:rPr lang="en-US" altLang="pt-PT" sz="2200" dirty="0"/>
              <a:t>How is the scene illuminated?</a:t>
            </a:r>
          </a:p>
          <a:p>
            <a:pPr lvl="1" eaLnBrk="1" hangingPunct="1"/>
            <a:r>
              <a:rPr lang="en-US" altLang="pt-PT" sz="2200" dirty="0"/>
              <a:t>What are the materials of the objects?</a:t>
            </a:r>
          </a:p>
          <a:p>
            <a:pPr lvl="1"/>
            <a:r>
              <a:rPr lang="en-US" altLang="pt-PT" sz="2200" dirty="0"/>
              <a:t>Where is the observer? How is he/she </a:t>
            </a:r>
            <a:r>
              <a:rPr lang="en-US" altLang="pt-PT" sz="2200" b="1" dirty="0"/>
              <a:t>looking at the scene</a:t>
            </a:r>
            <a:r>
              <a:rPr lang="en-US" altLang="pt-PT" sz="2200" dirty="0"/>
              <a:t>?</a:t>
            </a:r>
          </a:p>
          <a:p>
            <a:pPr lvl="1" eaLnBrk="1" hangingPunct="1"/>
            <a:endParaRPr lang="en-US" altLang="pt-PT" sz="2200" dirty="0"/>
          </a:p>
          <a:p>
            <a:r>
              <a:rPr lang="en-US" altLang="pt-PT" sz="2600" dirty="0"/>
              <a:t>Animation</a:t>
            </a:r>
            <a:endParaRPr lang="en-US" altLang="pt-PT" sz="2200" dirty="0"/>
          </a:p>
          <a:p>
            <a:pPr lvl="1" eaLnBrk="1" hangingPunct="1"/>
            <a:r>
              <a:rPr lang="en-US" altLang="pt-PT" sz="2200" dirty="0"/>
              <a:t>Static vs. dynamic scenes</a:t>
            </a:r>
          </a:p>
          <a:p>
            <a:pPr lvl="1" eaLnBrk="1" hangingPunct="1"/>
            <a:r>
              <a:rPr lang="en-US" altLang="pt-PT" sz="2200" dirty="0"/>
              <a:t>Movement and / or deformation</a:t>
            </a:r>
          </a:p>
          <a:p>
            <a:pPr lvl="4" eaLnBrk="1" hangingPunct="1"/>
            <a:endParaRPr lang="en-US" altLang="pt-PT"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xão recta unidireccional 6"/>
          <p:cNvCxnSpPr/>
          <p:nvPr/>
        </p:nvCxnSpPr>
        <p:spPr>
          <a:xfrm>
            <a:off x="157258" y="6148681"/>
            <a:ext cx="56886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4" name="Grupo 23"/>
          <p:cNvGrpSpPr/>
          <p:nvPr/>
        </p:nvGrpSpPr>
        <p:grpSpPr>
          <a:xfrm>
            <a:off x="179510" y="1951241"/>
            <a:ext cx="5439105" cy="4724564"/>
            <a:chOff x="179510" y="1951241"/>
            <a:chExt cx="5439105" cy="4724564"/>
          </a:xfrm>
        </p:grpSpPr>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804" t="39595" r="16393" b="11854"/>
            <a:stretch/>
          </p:blipFill>
          <p:spPr bwMode="auto">
            <a:xfrm>
              <a:off x="179510" y="2570220"/>
              <a:ext cx="5439105" cy="355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exão recta unidireccional 4"/>
            <p:cNvCxnSpPr/>
            <p:nvPr/>
          </p:nvCxnSpPr>
          <p:spPr>
            <a:xfrm flipV="1">
              <a:off x="179512" y="1951241"/>
              <a:ext cx="0" cy="41974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CaixaDeTexto 9"/>
            <p:cNvSpPr txBox="1"/>
            <p:nvPr/>
          </p:nvSpPr>
          <p:spPr>
            <a:xfrm>
              <a:off x="1403648" y="6306473"/>
              <a:ext cx="3685624" cy="369332"/>
            </a:xfrm>
            <a:prstGeom prst="rect">
              <a:avLst/>
            </a:prstGeom>
            <a:noFill/>
          </p:spPr>
          <p:txBody>
            <a:bodyPr wrap="none" rtlCol="0">
              <a:spAutoFit/>
            </a:bodyPr>
            <a:lstStyle/>
            <a:p>
              <a:r>
                <a:rPr lang="en-US" dirty="0"/>
                <a:t>World Coordinates</a:t>
              </a:r>
              <a:r>
                <a:rPr lang="pt-PT" sz="1800" dirty="0"/>
                <a:t>		       xw</a:t>
              </a:r>
            </a:p>
          </p:txBody>
        </p:sp>
        <p:sp>
          <p:nvSpPr>
            <p:cNvPr id="11" name="CaixaDeTexto 10"/>
            <p:cNvSpPr txBox="1"/>
            <p:nvPr/>
          </p:nvSpPr>
          <p:spPr>
            <a:xfrm>
              <a:off x="371675" y="2011397"/>
              <a:ext cx="434734" cy="338554"/>
            </a:xfrm>
            <a:prstGeom prst="rect">
              <a:avLst/>
            </a:prstGeom>
            <a:noFill/>
          </p:spPr>
          <p:txBody>
            <a:bodyPr wrap="none" rtlCol="0">
              <a:spAutoFit/>
            </a:bodyPr>
            <a:lstStyle/>
            <a:p>
              <a:r>
                <a:rPr lang="en-US" dirty="0"/>
                <a:t>yw</a:t>
              </a:r>
            </a:p>
          </p:txBody>
        </p:sp>
      </p:grpSp>
      <p:sp>
        <p:nvSpPr>
          <p:cNvPr id="12" name="CaixaDeTexto 11"/>
          <p:cNvSpPr txBox="1"/>
          <p:nvPr/>
        </p:nvSpPr>
        <p:spPr>
          <a:xfrm>
            <a:off x="515304" y="398913"/>
            <a:ext cx="6000525" cy="461665"/>
          </a:xfrm>
          <a:prstGeom prst="rect">
            <a:avLst/>
          </a:prstGeom>
          <a:noFill/>
        </p:spPr>
        <p:txBody>
          <a:bodyPr wrap="square" rtlCol="0">
            <a:spAutoFit/>
          </a:bodyPr>
          <a:lstStyle/>
          <a:p>
            <a:r>
              <a:rPr lang="en-US" sz="2400" dirty="0">
                <a:latin typeface="+mn-lt"/>
              </a:rPr>
              <a:t>World ---&gt; display</a:t>
            </a:r>
          </a:p>
        </p:txBody>
      </p:sp>
      <p:cxnSp>
        <p:nvCxnSpPr>
          <p:cNvPr id="14" name="Conexão recta unidireccional 13"/>
          <p:cNvCxnSpPr/>
          <p:nvPr/>
        </p:nvCxnSpPr>
        <p:spPr>
          <a:xfrm flipV="1">
            <a:off x="6156176" y="404664"/>
            <a:ext cx="0" cy="21602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Conexão recta unidireccional 15"/>
          <p:cNvCxnSpPr/>
          <p:nvPr/>
        </p:nvCxnSpPr>
        <p:spPr>
          <a:xfrm>
            <a:off x="6156176" y="2558069"/>
            <a:ext cx="270868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CaixaDeTexto 17"/>
          <p:cNvSpPr txBox="1"/>
          <p:nvPr/>
        </p:nvSpPr>
        <p:spPr>
          <a:xfrm>
            <a:off x="6012160" y="2577921"/>
            <a:ext cx="3070071" cy="369332"/>
          </a:xfrm>
          <a:prstGeom prst="rect">
            <a:avLst/>
          </a:prstGeom>
          <a:noFill/>
        </p:spPr>
        <p:txBody>
          <a:bodyPr wrap="none" rtlCol="0">
            <a:spAutoFit/>
          </a:bodyPr>
          <a:lstStyle/>
          <a:p>
            <a:r>
              <a:rPr lang="en-US" dirty="0"/>
              <a:t>Display Coordinates  </a:t>
            </a:r>
            <a:r>
              <a:rPr lang="pt-PT" sz="1800" dirty="0"/>
              <a:t>	x</a:t>
            </a:r>
          </a:p>
        </p:txBody>
      </p:sp>
      <p:sp>
        <p:nvSpPr>
          <p:cNvPr id="17" name="CaixaDeTexto 16"/>
          <p:cNvSpPr txBox="1"/>
          <p:nvPr/>
        </p:nvSpPr>
        <p:spPr>
          <a:xfrm>
            <a:off x="6372200" y="584395"/>
            <a:ext cx="287258" cy="338554"/>
          </a:xfrm>
          <a:prstGeom prst="rect">
            <a:avLst/>
          </a:prstGeom>
          <a:noFill/>
        </p:spPr>
        <p:txBody>
          <a:bodyPr wrap="none" rtlCol="0">
            <a:spAutoFit/>
          </a:bodyPr>
          <a:lstStyle/>
          <a:p>
            <a:r>
              <a:rPr lang="pt-PT" dirty="0"/>
              <a:t>y</a:t>
            </a:r>
          </a:p>
        </p:txBody>
      </p:sp>
      <p:pic>
        <p:nvPicPr>
          <p:cNvPr id="2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804" t="39595" r="16393" b="11854"/>
          <a:stretch/>
        </p:blipFill>
        <p:spPr bwMode="auto">
          <a:xfrm>
            <a:off x="6688786" y="720714"/>
            <a:ext cx="1944216" cy="126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aixaDeTexto 14"/>
          <p:cNvSpPr txBox="1"/>
          <p:nvPr/>
        </p:nvSpPr>
        <p:spPr>
          <a:xfrm>
            <a:off x="6164560" y="69750"/>
            <a:ext cx="1178721" cy="400110"/>
          </a:xfrm>
          <a:prstGeom prst="rect">
            <a:avLst/>
          </a:prstGeom>
          <a:noFill/>
        </p:spPr>
        <p:txBody>
          <a:bodyPr wrap="none" rtlCol="0">
            <a:spAutoFit/>
          </a:bodyPr>
          <a:lstStyle/>
          <a:p>
            <a:r>
              <a:rPr lang="en-US" sz="2000" dirty="0">
                <a:latin typeface="+mn-lt"/>
              </a:rPr>
              <a:t>Viewport</a:t>
            </a:r>
            <a:endParaRPr lang="pt-PT" sz="2000" dirty="0">
              <a:latin typeface="+mn-lt"/>
            </a:endParaRPr>
          </a:p>
        </p:txBody>
      </p:sp>
      <p:sp>
        <p:nvSpPr>
          <p:cNvPr id="19" name="CaixaDeTexto 18"/>
          <p:cNvSpPr txBox="1"/>
          <p:nvPr/>
        </p:nvSpPr>
        <p:spPr>
          <a:xfrm>
            <a:off x="179510" y="1484784"/>
            <a:ext cx="1953355" cy="400110"/>
          </a:xfrm>
          <a:prstGeom prst="rect">
            <a:avLst/>
          </a:prstGeom>
          <a:noFill/>
        </p:spPr>
        <p:txBody>
          <a:bodyPr wrap="none" rtlCol="0">
            <a:spAutoFit/>
          </a:bodyPr>
          <a:lstStyle/>
          <a:p>
            <a:r>
              <a:rPr lang="en-US" sz="2000" dirty="0">
                <a:latin typeface="+mn-lt"/>
              </a:rPr>
              <a:t>Clipping Window</a:t>
            </a:r>
            <a:endParaRPr lang="pt-PT" sz="2000" dirty="0">
              <a:latin typeface="+mn-lt"/>
            </a:endParaRPr>
          </a:p>
        </p:txBody>
      </p:sp>
      <p:cxnSp>
        <p:nvCxnSpPr>
          <p:cNvPr id="3" name="Conexão recta unidireccional 2"/>
          <p:cNvCxnSpPr/>
          <p:nvPr/>
        </p:nvCxnSpPr>
        <p:spPr>
          <a:xfrm flipV="1">
            <a:off x="5903761" y="3212976"/>
            <a:ext cx="1116511" cy="118493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7624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a:xfrm>
            <a:off x="538800" y="188640"/>
            <a:ext cx="8229600" cy="1139825"/>
          </a:xfrm>
        </p:spPr>
        <p:txBody>
          <a:bodyPr/>
          <a:lstStyle/>
          <a:p>
            <a:r>
              <a:rPr lang="en-US" altLang="pt-PT" sz="2800" dirty="0"/>
              <a:t>Coordinate mapping</a:t>
            </a:r>
          </a:p>
        </p:txBody>
      </p:sp>
      <p:sp>
        <p:nvSpPr>
          <p:cNvPr id="5" name="Marcador de Posição do Número do Diapositivo 5"/>
          <p:cNvSpPr>
            <a:spLocks noGrp="1"/>
          </p:cNvSpPr>
          <p:nvPr>
            <p:ph type="sldNum" sz="quarter" idx="4294967295"/>
          </p:nvPr>
        </p:nvSpPr>
        <p:spPr>
          <a:xfrm>
            <a:off x="7010400" y="6243638"/>
            <a:ext cx="2133600" cy="457200"/>
          </a:xfrm>
        </p:spPr>
        <p:txBody>
          <a:bodyPr/>
          <a:lstStyle/>
          <a:p>
            <a:pPr>
              <a:defRPr/>
            </a:pPr>
            <a:fld id="{C604EFB6-5863-4AE2-A8DB-6CD5F7501138}" type="slidenum">
              <a:rPr lang="pt-PT" altLang="en-US"/>
              <a:pPr>
                <a:defRPr/>
              </a:pPr>
              <a:t>31</a:t>
            </a:fld>
            <a:endParaRPr lang="pt-PT" altLang="en-US" dirty="0"/>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04" y="1868854"/>
            <a:ext cx="754380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1259632" y="3933056"/>
            <a:ext cx="7992888" cy="769441"/>
          </a:xfrm>
          <a:prstGeom prst="rect">
            <a:avLst/>
          </a:prstGeom>
          <a:noFill/>
        </p:spPr>
        <p:txBody>
          <a:bodyPr wrap="square" rtlCol="0">
            <a:spAutoFit/>
          </a:bodyPr>
          <a:lstStyle/>
          <a:p>
            <a:r>
              <a:rPr lang="en-US" sz="2000" dirty="0"/>
              <a:t>        World Coordinates		             Screen coordinates</a:t>
            </a:r>
            <a:r>
              <a:rPr lang="pt-PT" sz="2400" dirty="0"/>
              <a:t>	</a:t>
            </a:r>
            <a:r>
              <a:rPr lang="pt-PT" sz="2000" dirty="0"/>
              <a:t>	</a:t>
            </a:r>
            <a:r>
              <a:rPr lang="pt-PT" dirty="0"/>
              <a:t>	</a:t>
            </a:r>
          </a:p>
        </p:txBody>
      </p:sp>
      <p:sp>
        <p:nvSpPr>
          <p:cNvPr id="6" name="CaixaDeTexto 5"/>
          <p:cNvSpPr txBox="1"/>
          <p:nvPr/>
        </p:nvSpPr>
        <p:spPr>
          <a:xfrm>
            <a:off x="2082595" y="1340768"/>
            <a:ext cx="3313728" cy="369332"/>
          </a:xfrm>
          <a:prstGeom prst="rect">
            <a:avLst/>
          </a:prstGeom>
          <a:noFill/>
        </p:spPr>
        <p:txBody>
          <a:bodyPr wrap="none" rtlCol="0">
            <a:spAutoFit/>
          </a:bodyPr>
          <a:lstStyle/>
          <a:p>
            <a:r>
              <a:rPr lang="en-US" sz="1800" dirty="0"/>
              <a:t>Clipping Window                      </a:t>
            </a:r>
            <a:endParaRPr lang="pt-PT" sz="1800" dirty="0"/>
          </a:p>
        </p:txBody>
      </p:sp>
      <p:sp>
        <p:nvSpPr>
          <p:cNvPr id="7" name="CaixaDeTexto 6"/>
          <p:cNvSpPr txBox="1"/>
          <p:nvPr/>
        </p:nvSpPr>
        <p:spPr>
          <a:xfrm>
            <a:off x="6516216" y="1300118"/>
            <a:ext cx="1078180" cy="369332"/>
          </a:xfrm>
          <a:prstGeom prst="rect">
            <a:avLst/>
          </a:prstGeom>
          <a:noFill/>
        </p:spPr>
        <p:txBody>
          <a:bodyPr wrap="none" rtlCol="0">
            <a:spAutoFit/>
          </a:bodyPr>
          <a:lstStyle/>
          <a:p>
            <a:r>
              <a:rPr lang="en-US" sz="1800" dirty="0"/>
              <a:t>Viewport</a:t>
            </a:r>
            <a:endParaRPr lang="pt-PT" sz="1800" dirty="0"/>
          </a:p>
        </p:txBody>
      </p:sp>
      <p:sp>
        <p:nvSpPr>
          <p:cNvPr id="2" name="Rectângulo 1"/>
          <p:cNvSpPr/>
          <p:nvPr/>
        </p:nvSpPr>
        <p:spPr>
          <a:xfrm>
            <a:off x="693620" y="4797152"/>
            <a:ext cx="8126852" cy="1723549"/>
          </a:xfrm>
          <a:prstGeom prst="rect">
            <a:avLst/>
          </a:prstGeom>
        </p:spPr>
        <p:txBody>
          <a:bodyPr wrap="square">
            <a:spAutoFit/>
          </a:bodyPr>
          <a:lstStyle/>
          <a:p>
            <a:r>
              <a:rPr lang="en-US" sz="1800" dirty="0"/>
              <a:t>Objects inside the clipping window are mapped to the viewport (the area on the screen where they will be displayed).</a:t>
            </a:r>
          </a:p>
          <a:p>
            <a:endParaRPr lang="pt-PT" sz="1800" dirty="0"/>
          </a:p>
          <a:p>
            <a:r>
              <a:rPr lang="en-US" sz="1800" b="1" dirty="0"/>
              <a:t>Home work</a:t>
            </a:r>
            <a:r>
              <a:rPr lang="en-US" sz="1800" dirty="0"/>
              <a:t>:</a:t>
            </a:r>
          </a:p>
          <a:p>
            <a:endParaRPr lang="en-US" dirty="0"/>
          </a:p>
          <a:p>
            <a:r>
              <a:rPr lang="en-US" sz="1800" dirty="0"/>
              <a:t>Compute</a:t>
            </a:r>
            <a:r>
              <a:rPr lang="en-US" dirty="0"/>
              <a:t>  (</a:t>
            </a:r>
            <a:r>
              <a:rPr lang="en-US" sz="1800" i="1" dirty="0">
                <a:latin typeface="Times New Roman" panose="02020603050405020304" pitchFamily="18" charset="0"/>
                <a:cs typeface="Times New Roman" panose="02020603050405020304" pitchFamily="18" charset="0"/>
              </a:rPr>
              <a:t>x,y</a:t>
            </a:r>
            <a:r>
              <a:rPr lang="en-US" dirty="0"/>
              <a:t>)  </a:t>
            </a:r>
            <a:r>
              <a:rPr lang="en-US" sz="1800" dirty="0"/>
              <a:t>given</a:t>
            </a:r>
            <a:r>
              <a:rPr lang="en-US" dirty="0"/>
              <a:t> (</a:t>
            </a:r>
            <a:r>
              <a:rPr lang="en-US" sz="1800" i="1" dirty="0">
                <a:latin typeface="Times New Roman" panose="02020603050405020304" pitchFamily="18" charset="0"/>
                <a:cs typeface="Times New Roman" panose="02020603050405020304" pitchFamily="18" charset="0"/>
              </a:rPr>
              <a:t>xw, yw</a:t>
            </a:r>
            <a:r>
              <a:rPr lang="en-US" dirty="0"/>
              <a:t>)</a:t>
            </a:r>
          </a:p>
        </p:txBody>
      </p:sp>
      <p:sp>
        <p:nvSpPr>
          <p:cNvPr id="9" name="Rectangle 5"/>
          <p:cNvSpPr>
            <a:spLocks noChangeArrowheads="1"/>
          </p:cNvSpPr>
          <p:nvPr/>
        </p:nvSpPr>
        <p:spPr bwMode="auto">
          <a:xfrm>
            <a:off x="3948492" y="4365104"/>
            <a:ext cx="224279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r>
              <a:rPr lang="en-US" altLang="pt-PT" sz="1800" dirty="0">
                <a:solidFill>
                  <a:schemeClr val="accent5">
                    <a:lumMod val="75000"/>
                  </a:schemeClr>
                </a:solidFill>
              </a:rPr>
              <a:t>)</a:t>
            </a:r>
          </a:p>
        </p:txBody>
      </p:sp>
    </p:spTree>
    <p:extLst>
      <p:ext uri="{BB962C8B-B14F-4D97-AF65-F5344CB8AC3E}">
        <p14:creationId xmlns:p14="http://schemas.microsoft.com/office/powerpoint/2010/main" val="1240579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a:xfrm>
            <a:off x="538800" y="332656"/>
            <a:ext cx="8229600" cy="1139825"/>
          </a:xfrm>
        </p:spPr>
        <p:txBody>
          <a:bodyPr/>
          <a:lstStyle/>
          <a:p>
            <a:r>
              <a:rPr lang="en-US" altLang="pt-PT" sz="2800" dirty="0"/>
              <a:t>Coordinate mapping</a:t>
            </a:r>
          </a:p>
        </p:txBody>
      </p:sp>
      <p:sp>
        <p:nvSpPr>
          <p:cNvPr id="5" name="Marcador de Posição do Número do Diapositivo 5"/>
          <p:cNvSpPr>
            <a:spLocks noGrp="1"/>
          </p:cNvSpPr>
          <p:nvPr>
            <p:ph type="sldNum" sz="quarter" idx="4294967295"/>
          </p:nvPr>
        </p:nvSpPr>
        <p:spPr>
          <a:xfrm>
            <a:off x="7010400" y="6243638"/>
            <a:ext cx="2133600" cy="457200"/>
          </a:xfrm>
        </p:spPr>
        <p:txBody>
          <a:bodyPr/>
          <a:lstStyle/>
          <a:p>
            <a:pPr>
              <a:defRPr/>
            </a:pPr>
            <a:fld id="{C604EFB6-5863-4AE2-A8DB-6CD5F7501138}" type="slidenum">
              <a:rPr lang="pt-PT" altLang="en-US"/>
              <a:pPr>
                <a:defRPr/>
              </a:pPr>
              <a:t>32</a:t>
            </a:fld>
            <a:endParaRPr lang="pt-PT" altLang="en-US" dirty="0"/>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04" y="2012870"/>
            <a:ext cx="754380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1259632" y="4224266"/>
            <a:ext cx="7992888" cy="769441"/>
          </a:xfrm>
          <a:prstGeom prst="rect">
            <a:avLst/>
          </a:prstGeom>
          <a:noFill/>
        </p:spPr>
        <p:txBody>
          <a:bodyPr wrap="square" rtlCol="0">
            <a:spAutoFit/>
          </a:bodyPr>
          <a:lstStyle/>
          <a:p>
            <a:r>
              <a:rPr lang="en-US" sz="2000" dirty="0"/>
              <a:t>        World Coordinates		             Screen coordinates</a:t>
            </a:r>
            <a:r>
              <a:rPr lang="pt-PT" sz="2400" dirty="0"/>
              <a:t>	</a:t>
            </a:r>
            <a:r>
              <a:rPr lang="pt-PT" sz="2000" dirty="0"/>
              <a:t>	</a:t>
            </a:r>
            <a:r>
              <a:rPr lang="pt-PT" dirty="0"/>
              <a:t>	</a:t>
            </a:r>
          </a:p>
        </p:txBody>
      </p:sp>
      <p:sp>
        <p:nvSpPr>
          <p:cNvPr id="6" name="CaixaDeTexto 5"/>
          <p:cNvSpPr txBox="1"/>
          <p:nvPr/>
        </p:nvSpPr>
        <p:spPr>
          <a:xfrm>
            <a:off x="2082595" y="1484784"/>
            <a:ext cx="3313728" cy="369332"/>
          </a:xfrm>
          <a:prstGeom prst="rect">
            <a:avLst/>
          </a:prstGeom>
          <a:noFill/>
        </p:spPr>
        <p:txBody>
          <a:bodyPr wrap="none" rtlCol="0">
            <a:spAutoFit/>
          </a:bodyPr>
          <a:lstStyle/>
          <a:p>
            <a:r>
              <a:rPr lang="en-US" sz="1800" dirty="0"/>
              <a:t>Clipping Window                      </a:t>
            </a:r>
            <a:endParaRPr lang="pt-PT" sz="1800" dirty="0"/>
          </a:p>
        </p:txBody>
      </p:sp>
      <p:sp>
        <p:nvSpPr>
          <p:cNvPr id="7" name="CaixaDeTexto 6"/>
          <p:cNvSpPr txBox="1"/>
          <p:nvPr/>
        </p:nvSpPr>
        <p:spPr>
          <a:xfrm>
            <a:off x="6516216" y="1444134"/>
            <a:ext cx="1078180" cy="369332"/>
          </a:xfrm>
          <a:prstGeom prst="rect">
            <a:avLst/>
          </a:prstGeom>
          <a:noFill/>
        </p:spPr>
        <p:txBody>
          <a:bodyPr wrap="none" rtlCol="0">
            <a:spAutoFit/>
          </a:bodyPr>
          <a:lstStyle/>
          <a:p>
            <a:r>
              <a:rPr lang="en-US" sz="1800" dirty="0"/>
              <a:t>Viewport</a:t>
            </a:r>
            <a:endParaRPr lang="pt-PT" sz="1800" dirty="0"/>
          </a:p>
        </p:txBody>
      </p:sp>
      <p:sp>
        <p:nvSpPr>
          <p:cNvPr id="2" name="Rectângulo 1"/>
          <p:cNvSpPr/>
          <p:nvPr/>
        </p:nvSpPr>
        <p:spPr>
          <a:xfrm>
            <a:off x="674204" y="4757663"/>
            <a:ext cx="8126852" cy="615553"/>
          </a:xfrm>
          <a:prstGeom prst="rect">
            <a:avLst/>
          </a:prstGeom>
        </p:spPr>
        <p:txBody>
          <a:bodyPr wrap="square">
            <a:spAutoFit/>
          </a:bodyPr>
          <a:lstStyle/>
          <a:p>
            <a:endParaRPr lang="en-US" dirty="0"/>
          </a:p>
          <a:p>
            <a:r>
              <a:rPr lang="en-US" dirty="0"/>
              <a:t> (</a:t>
            </a:r>
            <a:r>
              <a:rPr lang="en-US" sz="1800" i="1" dirty="0">
                <a:latin typeface="Times New Roman" panose="02020603050405020304" pitchFamily="18" charset="0"/>
                <a:cs typeface="Times New Roman" panose="02020603050405020304" pitchFamily="18" charset="0"/>
              </a:rPr>
              <a:t>x,y</a:t>
            </a:r>
            <a:r>
              <a:rPr lang="en-US" dirty="0"/>
              <a:t>)  </a:t>
            </a:r>
            <a:r>
              <a:rPr lang="en-US" sz="1800" dirty="0"/>
              <a:t>given</a:t>
            </a:r>
            <a:r>
              <a:rPr lang="en-US" dirty="0"/>
              <a:t> (</a:t>
            </a:r>
            <a:r>
              <a:rPr lang="en-US" sz="1800" i="1" dirty="0">
                <a:latin typeface="Times New Roman" panose="02020603050405020304" pitchFamily="18" charset="0"/>
                <a:cs typeface="Times New Roman" panose="02020603050405020304" pitchFamily="18" charset="0"/>
              </a:rPr>
              <a:t>xw, yw</a:t>
            </a:r>
            <a:r>
              <a:rPr lang="en-US" dirty="0"/>
              <a:t>) :</a:t>
            </a:r>
          </a:p>
        </p:txBody>
      </p:sp>
      <p:sp>
        <p:nvSpPr>
          <p:cNvPr id="4" name="CaixaDeTexto 3"/>
          <p:cNvSpPr txBox="1"/>
          <p:nvPr/>
        </p:nvSpPr>
        <p:spPr>
          <a:xfrm>
            <a:off x="859604" y="5487456"/>
            <a:ext cx="3164649" cy="584775"/>
          </a:xfrm>
          <a:prstGeom prst="rect">
            <a:avLst/>
          </a:prstGeom>
          <a:noFill/>
        </p:spPr>
        <p:txBody>
          <a:bodyPr wrap="none" rtlCol="0">
            <a:spAutoFit/>
          </a:bodyPr>
          <a:lstStyle/>
          <a:p>
            <a:r>
              <a:rPr lang="pt-PT" i="1" dirty="0">
                <a:latin typeface="Times New Roman" panose="02020603050405020304" pitchFamily="18" charset="0"/>
                <a:cs typeface="Times New Roman" panose="02020603050405020304" pitchFamily="18" charset="0"/>
              </a:rPr>
              <a:t>   xw – xwmin        =         x – xmin</a:t>
            </a:r>
          </a:p>
          <a:p>
            <a:r>
              <a:rPr lang="pt-PT" i="1" dirty="0">
                <a:latin typeface="Times New Roman" panose="02020603050405020304" pitchFamily="18" charset="0"/>
                <a:cs typeface="Times New Roman" panose="02020603050405020304" pitchFamily="18" charset="0"/>
              </a:rPr>
              <a:t>xwmax – xwmin             xmax - xmin</a:t>
            </a:r>
            <a:endParaRPr lang="en-US" i="1" dirty="0">
              <a:latin typeface="Times New Roman" panose="02020603050405020304" pitchFamily="18" charset="0"/>
              <a:cs typeface="Times New Roman" panose="02020603050405020304" pitchFamily="18" charset="0"/>
            </a:endParaRPr>
          </a:p>
        </p:txBody>
      </p:sp>
      <p:sp>
        <p:nvSpPr>
          <p:cNvPr id="12" name="CaixaDeTexto 11"/>
          <p:cNvSpPr txBox="1"/>
          <p:nvPr/>
        </p:nvSpPr>
        <p:spPr>
          <a:xfrm>
            <a:off x="5238755" y="5505392"/>
            <a:ext cx="3164649" cy="584775"/>
          </a:xfrm>
          <a:prstGeom prst="rect">
            <a:avLst/>
          </a:prstGeom>
          <a:noFill/>
        </p:spPr>
        <p:txBody>
          <a:bodyPr wrap="none" rtlCol="0">
            <a:spAutoFit/>
          </a:bodyPr>
          <a:lstStyle/>
          <a:p>
            <a:r>
              <a:rPr lang="pt-PT" i="1" dirty="0">
                <a:latin typeface="Times New Roman" panose="02020603050405020304" pitchFamily="18" charset="0"/>
                <a:cs typeface="Times New Roman" panose="02020603050405020304" pitchFamily="18" charset="0"/>
              </a:rPr>
              <a:t>   yw – ywmin        =         y – ymin</a:t>
            </a:r>
          </a:p>
          <a:p>
            <a:r>
              <a:rPr lang="pt-PT" i="1" dirty="0">
                <a:latin typeface="Times New Roman" panose="02020603050405020304" pitchFamily="18" charset="0"/>
                <a:cs typeface="Times New Roman" panose="02020603050405020304" pitchFamily="18" charset="0"/>
              </a:rPr>
              <a:t>ywmax – ywmin             ymax - ymin</a:t>
            </a:r>
            <a:endParaRPr lang="en-US" i="1" dirty="0">
              <a:latin typeface="Times New Roman" panose="02020603050405020304" pitchFamily="18" charset="0"/>
              <a:cs typeface="Times New Roman" panose="02020603050405020304" pitchFamily="18" charset="0"/>
            </a:endParaRPr>
          </a:p>
        </p:txBody>
      </p:sp>
      <p:cxnSp>
        <p:nvCxnSpPr>
          <p:cNvPr id="9" name="Conexão recta 8"/>
          <p:cNvCxnSpPr/>
          <p:nvPr/>
        </p:nvCxnSpPr>
        <p:spPr>
          <a:xfrm>
            <a:off x="1043608" y="5779843"/>
            <a:ext cx="1152128" cy="0"/>
          </a:xfrm>
          <a:prstGeom prst="line">
            <a:avLst/>
          </a:prstGeom>
        </p:spPr>
        <p:style>
          <a:lnRef idx="1">
            <a:schemeClr val="dk1"/>
          </a:lnRef>
          <a:fillRef idx="0">
            <a:schemeClr val="dk1"/>
          </a:fillRef>
          <a:effectRef idx="0">
            <a:schemeClr val="dk1"/>
          </a:effectRef>
          <a:fontRef idx="minor">
            <a:schemeClr val="tx1"/>
          </a:fontRef>
        </p:style>
      </p:cxnSp>
      <p:cxnSp>
        <p:nvCxnSpPr>
          <p:cNvPr id="15" name="Conexão recta 14"/>
          <p:cNvCxnSpPr/>
          <p:nvPr/>
        </p:nvCxnSpPr>
        <p:spPr>
          <a:xfrm>
            <a:off x="2872125" y="5779843"/>
            <a:ext cx="1152128" cy="0"/>
          </a:xfrm>
          <a:prstGeom prst="line">
            <a:avLst/>
          </a:prstGeom>
        </p:spPr>
        <p:style>
          <a:lnRef idx="1">
            <a:schemeClr val="dk1"/>
          </a:lnRef>
          <a:fillRef idx="0">
            <a:schemeClr val="dk1"/>
          </a:fillRef>
          <a:effectRef idx="0">
            <a:schemeClr val="dk1"/>
          </a:effectRef>
          <a:fontRef idx="minor">
            <a:schemeClr val="tx1"/>
          </a:fontRef>
        </p:style>
      </p:cxnSp>
      <p:cxnSp>
        <p:nvCxnSpPr>
          <p:cNvPr id="16" name="Conexão recta 15"/>
          <p:cNvCxnSpPr/>
          <p:nvPr/>
        </p:nvCxnSpPr>
        <p:spPr>
          <a:xfrm>
            <a:off x="5396323" y="5797779"/>
            <a:ext cx="1152128" cy="0"/>
          </a:xfrm>
          <a:prstGeom prst="line">
            <a:avLst/>
          </a:prstGeom>
        </p:spPr>
        <p:style>
          <a:lnRef idx="1">
            <a:schemeClr val="dk1"/>
          </a:lnRef>
          <a:fillRef idx="0">
            <a:schemeClr val="dk1"/>
          </a:fillRef>
          <a:effectRef idx="0">
            <a:schemeClr val="dk1"/>
          </a:effectRef>
          <a:fontRef idx="minor">
            <a:schemeClr val="tx1"/>
          </a:fontRef>
        </p:style>
      </p:cxnSp>
      <p:cxnSp>
        <p:nvCxnSpPr>
          <p:cNvPr id="17" name="Conexão recta 16"/>
          <p:cNvCxnSpPr/>
          <p:nvPr/>
        </p:nvCxnSpPr>
        <p:spPr>
          <a:xfrm>
            <a:off x="7251276" y="5804710"/>
            <a:ext cx="11521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8524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a:xfrm>
            <a:off x="493204" y="405220"/>
            <a:ext cx="8229600" cy="1139825"/>
          </a:xfrm>
        </p:spPr>
        <p:txBody>
          <a:bodyPr/>
          <a:lstStyle/>
          <a:p>
            <a:r>
              <a:rPr lang="en-US" altLang="pt-PT" sz="2800" dirty="0"/>
              <a:t>Coordinate mapping</a:t>
            </a:r>
          </a:p>
        </p:txBody>
      </p:sp>
      <p:sp>
        <p:nvSpPr>
          <p:cNvPr id="5" name="Marcador de Posição do Número do Diapositivo 5"/>
          <p:cNvSpPr>
            <a:spLocks noGrp="1"/>
          </p:cNvSpPr>
          <p:nvPr>
            <p:ph type="sldNum" sz="quarter" idx="4294967295"/>
          </p:nvPr>
        </p:nvSpPr>
        <p:spPr>
          <a:xfrm>
            <a:off x="7010400" y="6243638"/>
            <a:ext cx="2133600" cy="457200"/>
          </a:xfrm>
        </p:spPr>
        <p:txBody>
          <a:bodyPr/>
          <a:lstStyle/>
          <a:p>
            <a:pPr>
              <a:defRPr/>
            </a:pPr>
            <a:fld id="{C604EFB6-5863-4AE2-A8DB-6CD5F7501138}" type="slidenum">
              <a:rPr lang="pt-PT" altLang="en-US"/>
              <a:pPr>
                <a:defRPr/>
              </a:pPr>
              <a:t>33</a:t>
            </a:fld>
            <a:endParaRPr lang="pt-PT" altLang="en-US" dirty="0"/>
          </a:p>
        </p:txBody>
      </p:sp>
      <p:sp>
        <p:nvSpPr>
          <p:cNvPr id="4" name="CaixaDeTexto 3"/>
          <p:cNvSpPr txBox="1"/>
          <p:nvPr/>
        </p:nvSpPr>
        <p:spPr>
          <a:xfrm>
            <a:off x="683568" y="1570743"/>
            <a:ext cx="7848872" cy="830997"/>
          </a:xfrm>
          <a:prstGeom prst="rect">
            <a:avLst/>
          </a:prstGeom>
          <a:noFill/>
        </p:spPr>
        <p:txBody>
          <a:bodyPr wrap="square" rtlCol="0">
            <a:spAutoFit/>
          </a:bodyPr>
          <a:lstStyle/>
          <a:p>
            <a:r>
              <a:rPr lang="en-US" sz="2400" dirty="0">
                <a:latin typeface="+mn-lt"/>
              </a:rPr>
              <a:t>If the </a:t>
            </a:r>
            <a:r>
              <a:rPr lang="en-US" sz="2400" b="1" dirty="0">
                <a:latin typeface="+mn-lt"/>
              </a:rPr>
              <a:t>aspect ratio </a:t>
            </a:r>
            <a:r>
              <a:rPr lang="en-US" sz="2400" dirty="0">
                <a:latin typeface="+mn-lt"/>
              </a:rPr>
              <a:t>is not the same in both situations the result is distortion</a:t>
            </a: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852936"/>
            <a:ext cx="73247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a:off x="1619672" y="5300445"/>
            <a:ext cx="224279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r>
              <a:rPr lang="en-US" altLang="pt-PT" sz="1800" dirty="0">
                <a:solidFill>
                  <a:schemeClr val="accent5">
                    <a:lumMod val="75000"/>
                  </a:schemeClr>
                </a:solidFill>
              </a:rPr>
              <a:t>)</a:t>
            </a:r>
          </a:p>
        </p:txBody>
      </p:sp>
    </p:spTree>
    <p:extLst>
      <p:ext uri="{BB962C8B-B14F-4D97-AF65-F5344CB8AC3E}">
        <p14:creationId xmlns:p14="http://schemas.microsoft.com/office/powerpoint/2010/main" val="2678825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xão recta unidireccional 6"/>
          <p:cNvCxnSpPr/>
          <p:nvPr/>
        </p:nvCxnSpPr>
        <p:spPr>
          <a:xfrm>
            <a:off x="157258" y="6148681"/>
            <a:ext cx="56886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4" name="Grupo 23"/>
          <p:cNvGrpSpPr/>
          <p:nvPr/>
        </p:nvGrpSpPr>
        <p:grpSpPr>
          <a:xfrm>
            <a:off x="179510" y="1951241"/>
            <a:ext cx="5666380" cy="4539898"/>
            <a:chOff x="179510" y="1951241"/>
            <a:chExt cx="5666380" cy="4539898"/>
          </a:xfrm>
        </p:grpSpPr>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804" t="39595" r="16393" b="11854"/>
            <a:stretch/>
          </p:blipFill>
          <p:spPr bwMode="auto">
            <a:xfrm>
              <a:off x="179510" y="2570220"/>
              <a:ext cx="5439105" cy="355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exão recta unidireccional 4"/>
            <p:cNvCxnSpPr/>
            <p:nvPr/>
          </p:nvCxnSpPr>
          <p:spPr>
            <a:xfrm flipV="1">
              <a:off x="179512" y="1951241"/>
              <a:ext cx="0" cy="41974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CaixaDeTexto 9"/>
            <p:cNvSpPr txBox="1"/>
            <p:nvPr/>
          </p:nvSpPr>
          <p:spPr>
            <a:xfrm>
              <a:off x="1403648" y="6121807"/>
              <a:ext cx="4442242" cy="369332"/>
            </a:xfrm>
            <a:prstGeom prst="rect">
              <a:avLst/>
            </a:prstGeom>
            <a:noFill/>
          </p:spPr>
          <p:txBody>
            <a:bodyPr wrap="none" rtlCol="0">
              <a:spAutoFit/>
            </a:bodyPr>
            <a:lstStyle/>
            <a:p>
              <a:r>
                <a:rPr lang="en-US" sz="1800" dirty="0"/>
                <a:t>World Coordinates</a:t>
              </a:r>
              <a:r>
                <a:rPr lang="pt-PT" sz="1800" dirty="0"/>
                <a:t>		       x</a:t>
              </a:r>
            </a:p>
          </p:txBody>
        </p:sp>
        <p:sp>
          <p:nvSpPr>
            <p:cNvPr id="11" name="CaixaDeTexto 10"/>
            <p:cNvSpPr txBox="1"/>
            <p:nvPr/>
          </p:nvSpPr>
          <p:spPr>
            <a:xfrm>
              <a:off x="371675" y="2011397"/>
              <a:ext cx="287258" cy="338554"/>
            </a:xfrm>
            <a:prstGeom prst="rect">
              <a:avLst/>
            </a:prstGeom>
            <a:noFill/>
          </p:spPr>
          <p:txBody>
            <a:bodyPr wrap="none" rtlCol="0">
              <a:spAutoFit/>
            </a:bodyPr>
            <a:lstStyle/>
            <a:p>
              <a:r>
                <a:rPr lang="pt-PT" dirty="0"/>
                <a:t>y</a:t>
              </a:r>
            </a:p>
          </p:txBody>
        </p:sp>
      </p:grpSp>
      <p:sp>
        <p:nvSpPr>
          <p:cNvPr id="12" name="CaixaDeTexto 11"/>
          <p:cNvSpPr txBox="1"/>
          <p:nvPr/>
        </p:nvSpPr>
        <p:spPr>
          <a:xfrm>
            <a:off x="515304" y="398913"/>
            <a:ext cx="6000525" cy="523220"/>
          </a:xfrm>
          <a:prstGeom prst="rect">
            <a:avLst/>
          </a:prstGeom>
          <a:noFill/>
        </p:spPr>
        <p:txBody>
          <a:bodyPr wrap="square" rtlCol="0">
            <a:spAutoFit/>
          </a:bodyPr>
          <a:lstStyle/>
          <a:p>
            <a:r>
              <a:rPr lang="en-US" sz="2800" dirty="0">
                <a:latin typeface="+mn-lt"/>
              </a:rPr>
              <a:t>World -&gt; screen  </a:t>
            </a:r>
          </a:p>
        </p:txBody>
      </p:sp>
      <p:cxnSp>
        <p:nvCxnSpPr>
          <p:cNvPr id="14" name="Conexão recta unidireccional 13"/>
          <p:cNvCxnSpPr/>
          <p:nvPr/>
        </p:nvCxnSpPr>
        <p:spPr>
          <a:xfrm flipV="1">
            <a:off x="6156176" y="404664"/>
            <a:ext cx="0" cy="21602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Conexão recta unidireccional 15"/>
          <p:cNvCxnSpPr/>
          <p:nvPr/>
        </p:nvCxnSpPr>
        <p:spPr>
          <a:xfrm>
            <a:off x="6156176" y="2558069"/>
            <a:ext cx="270868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CaixaDeTexto 17"/>
          <p:cNvSpPr txBox="1"/>
          <p:nvPr/>
        </p:nvSpPr>
        <p:spPr>
          <a:xfrm>
            <a:off x="6012160" y="2577921"/>
            <a:ext cx="3070071" cy="369332"/>
          </a:xfrm>
          <a:prstGeom prst="rect">
            <a:avLst/>
          </a:prstGeom>
          <a:noFill/>
        </p:spPr>
        <p:txBody>
          <a:bodyPr wrap="none" rtlCol="0">
            <a:spAutoFit/>
          </a:bodyPr>
          <a:lstStyle/>
          <a:p>
            <a:r>
              <a:rPr lang="en-US" sz="1800" dirty="0"/>
              <a:t>Screen Coordinates</a:t>
            </a:r>
            <a:r>
              <a:rPr lang="pt-PT" sz="1800" dirty="0"/>
              <a:t>	x</a:t>
            </a:r>
          </a:p>
        </p:txBody>
      </p:sp>
      <p:sp>
        <p:nvSpPr>
          <p:cNvPr id="17" name="CaixaDeTexto 16"/>
          <p:cNvSpPr txBox="1"/>
          <p:nvPr/>
        </p:nvSpPr>
        <p:spPr>
          <a:xfrm>
            <a:off x="6372200" y="584395"/>
            <a:ext cx="287258" cy="338554"/>
          </a:xfrm>
          <a:prstGeom prst="rect">
            <a:avLst/>
          </a:prstGeom>
          <a:noFill/>
        </p:spPr>
        <p:txBody>
          <a:bodyPr wrap="none" rtlCol="0">
            <a:spAutoFit/>
          </a:bodyPr>
          <a:lstStyle/>
          <a:p>
            <a:r>
              <a:rPr lang="pt-PT" dirty="0"/>
              <a:t>y</a:t>
            </a:r>
          </a:p>
        </p:txBody>
      </p:sp>
      <p:pic>
        <p:nvPicPr>
          <p:cNvPr id="2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804" t="39595" r="16393" b="11854"/>
          <a:stretch/>
        </p:blipFill>
        <p:spPr bwMode="auto">
          <a:xfrm>
            <a:off x="6688786" y="720714"/>
            <a:ext cx="1123574" cy="1230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ângulo 1"/>
          <p:cNvSpPr/>
          <p:nvPr/>
        </p:nvSpPr>
        <p:spPr>
          <a:xfrm>
            <a:off x="6119402" y="3515015"/>
            <a:ext cx="2718048" cy="1200329"/>
          </a:xfrm>
          <a:prstGeom prst="rect">
            <a:avLst/>
          </a:prstGeom>
        </p:spPr>
        <p:txBody>
          <a:bodyPr wrap="square">
            <a:spAutoFit/>
          </a:bodyPr>
          <a:lstStyle/>
          <a:p>
            <a:r>
              <a:rPr lang="en-US" sz="2400" dirty="0">
                <a:latin typeface="+mn-lt"/>
              </a:rPr>
              <a:t>The </a:t>
            </a:r>
            <a:r>
              <a:rPr lang="en-US" sz="2400" b="1" dirty="0">
                <a:latin typeface="+mn-lt"/>
              </a:rPr>
              <a:t>aspect ratio </a:t>
            </a:r>
            <a:r>
              <a:rPr lang="en-US" sz="2400" dirty="0">
                <a:latin typeface="+mn-lt"/>
              </a:rPr>
              <a:t>is not the same in x and y: distortion!</a:t>
            </a:r>
          </a:p>
        </p:txBody>
      </p:sp>
    </p:spTree>
    <p:extLst>
      <p:ext uri="{BB962C8B-B14F-4D97-AF65-F5344CB8AC3E}">
        <p14:creationId xmlns:p14="http://schemas.microsoft.com/office/powerpoint/2010/main" val="176087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57200" y="1268413"/>
            <a:ext cx="8229600" cy="4862512"/>
          </a:xfrm>
        </p:spPr>
        <p:txBody>
          <a:bodyPr/>
          <a:lstStyle/>
          <a:p>
            <a:pPr>
              <a:defRPr/>
            </a:pPr>
            <a:r>
              <a:rPr lang="en-US" sz="2400" dirty="0"/>
              <a:t>Translation</a:t>
            </a:r>
          </a:p>
          <a:p>
            <a:pPr>
              <a:defRPr/>
            </a:pPr>
            <a:endParaRPr lang="pt-PT" dirty="0"/>
          </a:p>
          <a:p>
            <a:pPr>
              <a:defRPr/>
            </a:pPr>
            <a:endParaRPr lang="pt-PT" dirty="0"/>
          </a:p>
          <a:p>
            <a:pPr marL="0" indent="0">
              <a:buFont typeface="Wingdings" pitchFamily="2" charset="2"/>
              <a:buNone/>
              <a:defRPr/>
            </a:pPr>
            <a:endParaRPr lang="pt-PT" dirty="0"/>
          </a:p>
          <a:p>
            <a:pPr>
              <a:defRPr/>
            </a:pPr>
            <a:r>
              <a:rPr lang="en-US" sz="2400" dirty="0"/>
              <a:t>Scaling</a:t>
            </a:r>
          </a:p>
        </p:txBody>
      </p:sp>
      <p:sp>
        <p:nvSpPr>
          <p:cNvPr id="95234" name="Título 1"/>
          <p:cNvSpPr>
            <a:spLocks noGrp="1"/>
          </p:cNvSpPr>
          <p:nvPr>
            <p:ph type="title"/>
          </p:nvPr>
        </p:nvSpPr>
        <p:spPr>
          <a:xfrm>
            <a:off x="467544" y="260648"/>
            <a:ext cx="8229600" cy="1139825"/>
          </a:xfrm>
        </p:spPr>
        <p:txBody>
          <a:bodyPr/>
          <a:lstStyle/>
          <a:p>
            <a:r>
              <a:rPr lang="en-US" altLang="pt-PT" sz="2800" dirty="0"/>
              <a:t>3D Transformations</a:t>
            </a:r>
            <a:br>
              <a:rPr lang="en-US" altLang="pt-PT" sz="2800" dirty="0"/>
            </a:br>
            <a:r>
              <a:rPr lang="en-US" altLang="pt-PT" sz="2800" dirty="0"/>
              <a:t>(in homogeneous coordinates)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9259C853-0AC8-4025-B731-EAD09BC9F783}" type="slidenum">
              <a:rPr lang="pt-PT" altLang="en-US" smtClean="0"/>
              <a:pPr>
                <a:defRPr/>
              </a:pPr>
              <a:t>35</a:t>
            </a:fld>
            <a:endParaRPr lang="pt-PT" altLang="en-US" dirty="0"/>
          </a:p>
        </p:txBody>
      </p:sp>
      <p:pic>
        <p:nvPicPr>
          <p:cNvPr id="9523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102" t="15555" r="14805" b="24620"/>
          <a:stretch/>
        </p:blipFill>
        <p:spPr bwMode="auto">
          <a:xfrm>
            <a:off x="1331640" y="1972450"/>
            <a:ext cx="3743171" cy="140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662" y="4145551"/>
            <a:ext cx="2736006" cy="171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27"/>
          <p:cNvSpPr>
            <a:spLocks noChangeShapeType="1"/>
          </p:cNvSpPr>
          <p:nvPr/>
        </p:nvSpPr>
        <p:spPr bwMode="auto">
          <a:xfrm flipV="1">
            <a:off x="7085107" y="5068490"/>
            <a:ext cx="222304" cy="288131"/>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 name="CaixaDeTexto 7"/>
          <p:cNvSpPr txBox="1"/>
          <p:nvPr/>
        </p:nvSpPr>
        <p:spPr>
          <a:xfrm>
            <a:off x="6732240" y="2148655"/>
            <a:ext cx="1522910" cy="1692771"/>
          </a:xfrm>
          <a:prstGeom prst="rect">
            <a:avLst/>
          </a:prstGeom>
          <a:noFill/>
        </p:spPr>
        <p:txBody>
          <a:bodyPr wrap="square" rtlCol="0">
            <a:spAutoFit/>
          </a:bodyPr>
          <a:lstStyle/>
          <a:p>
            <a:r>
              <a:rPr lang="pt-PT" dirty="0"/>
              <a:t>               </a:t>
            </a:r>
            <a:r>
              <a:rPr lang="pt-PT" sz="2400" i="1" dirty="0">
                <a:latin typeface="Times New Roman" panose="02020603050405020304" pitchFamily="18" charset="0"/>
                <a:cs typeface="Times New Roman" panose="02020603050405020304" pitchFamily="18" charset="0"/>
              </a:rPr>
              <a:t>x </a:t>
            </a:r>
          </a:p>
          <a:p>
            <a:r>
              <a:rPr lang="pt-PT" sz="2400" i="1" dirty="0">
                <a:latin typeface="Times New Roman" panose="02020603050405020304" pitchFamily="18" charset="0"/>
                <a:cs typeface="Times New Roman" panose="02020603050405020304" pitchFamily="18" charset="0"/>
              </a:rPr>
              <a:t>  </a:t>
            </a:r>
            <a:r>
              <a:rPr lang="pt-PT" sz="2400" b="1" i="1" dirty="0">
                <a:latin typeface="Times New Roman" panose="02020603050405020304" pitchFamily="18" charset="0"/>
                <a:cs typeface="Times New Roman" panose="02020603050405020304" pitchFamily="18" charset="0"/>
              </a:rPr>
              <a:t>P</a:t>
            </a:r>
            <a:r>
              <a:rPr lang="pt-PT" sz="2400" i="1" dirty="0">
                <a:latin typeface="Times New Roman" panose="02020603050405020304" pitchFamily="18" charset="0"/>
                <a:cs typeface="Times New Roman" panose="02020603050405020304" pitchFamily="18" charset="0"/>
              </a:rPr>
              <a:t> =   y    </a:t>
            </a:r>
          </a:p>
          <a:p>
            <a:r>
              <a:rPr lang="pt-PT" sz="2400" i="1" dirty="0">
                <a:latin typeface="Times New Roman" panose="02020603050405020304" pitchFamily="18" charset="0"/>
                <a:cs typeface="Times New Roman" panose="02020603050405020304" pitchFamily="18" charset="0"/>
              </a:rPr>
              <a:t>           z</a:t>
            </a:r>
            <a:r>
              <a:rPr lang="pt-PT" sz="2400" b="1" i="1" dirty="0">
                <a:latin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 </a:t>
            </a:r>
          </a:p>
          <a:p>
            <a:endParaRPr lang="pt-PT" dirty="0"/>
          </a:p>
          <a:p>
            <a:endParaRPr lang="pt-PT" dirty="0"/>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211" y="2160123"/>
            <a:ext cx="2381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3382" y="2131187"/>
            <a:ext cx="2571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a:off x="6732240" y="3828297"/>
            <a:ext cx="1522910" cy="1692771"/>
          </a:xfrm>
          <a:prstGeom prst="rect">
            <a:avLst/>
          </a:prstGeom>
          <a:noFill/>
        </p:spPr>
        <p:txBody>
          <a:bodyPr wrap="square" rtlCol="0">
            <a:spAutoFit/>
          </a:bodyPr>
          <a:lstStyle/>
          <a:p>
            <a:r>
              <a:rPr lang="pt-PT" dirty="0"/>
              <a:t>               </a:t>
            </a:r>
            <a:r>
              <a:rPr lang="pt-PT" sz="2400" i="1" dirty="0">
                <a:latin typeface="Times New Roman" panose="02020603050405020304" pitchFamily="18" charset="0"/>
                <a:cs typeface="Times New Roman" panose="02020603050405020304" pitchFamily="18" charset="0"/>
              </a:rPr>
              <a:t>x’ </a:t>
            </a:r>
          </a:p>
          <a:p>
            <a:r>
              <a:rPr lang="pt-PT" sz="2400" b="1" i="1" dirty="0">
                <a:latin typeface="Times New Roman" panose="02020603050405020304" pitchFamily="18" charset="0"/>
                <a:cs typeface="Times New Roman" panose="02020603050405020304" pitchFamily="18" charset="0"/>
              </a:rPr>
              <a:t> P’ </a:t>
            </a:r>
            <a:r>
              <a:rPr lang="pt-PT" sz="2400" i="1" dirty="0">
                <a:latin typeface="Times New Roman" panose="02020603050405020304" pitchFamily="18" charset="0"/>
                <a:cs typeface="Times New Roman" panose="02020603050405020304" pitchFamily="18" charset="0"/>
              </a:rPr>
              <a:t>=   y’    </a:t>
            </a:r>
          </a:p>
          <a:p>
            <a:r>
              <a:rPr lang="pt-PT" sz="2400" i="1" dirty="0">
                <a:latin typeface="Times New Roman" panose="02020603050405020304" pitchFamily="18" charset="0"/>
                <a:cs typeface="Times New Roman" panose="02020603050405020304" pitchFamily="18" charset="0"/>
              </a:rPr>
              <a:t>           z’</a:t>
            </a:r>
            <a:r>
              <a:rPr lang="pt-PT" sz="2400" b="1" i="1" dirty="0">
                <a:latin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 </a:t>
            </a:r>
          </a:p>
          <a:p>
            <a:endParaRPr lang="pt-PT" dirty="0"/>
          </a:p>
          <a:p>
            <a:endParaRPr lang="pt-PT" dirty="0"/>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211" y="3839765"/>
            <a:ext cx="2381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3382" y="3852283"/>
            <a:ext cx="2571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ixaDeTexto 1"/>
          <p:cNvSpPr txBox="1"/>
          <p:nvPr/>
        </p:nvSpPr>
        <p:spPr>
          <a:xfrm>
            <a:off x="5958627" y="5368640"/>
            <a:ext cx="3070136" cy="369332"/>
          </a:xfrm>
          <a:prstGeom prst="rect">
            <a:avLst/>
          </a:prstGeom>
          <a:noFill/>
        </p:spPr>
        <p:txBody>
          <a:bodyPr wrap="none" rtlCol="0">
            <a:spAutoFit/>
          </a:bodyPr>
          <a:lstStyle/>
          <a:p>
            <a:r>
              <a:rPr lang="en-US" sz="1800" dirty="0">
                <a:solidFill>
                  <a:srgbClr val="FF3399"/>
                </a:solidFill>
              </a:rPr>
              <a:t>A 3D point in vector notation</a:t>
            </a:r>
          </a:p>
        </p:txBody>
      </p:sp>
    </p:spTree>
    <p:extLst>
      <p:ext uri="{BB962C8B-B14F-4D97-AF65-F5344CB8AC3E}">
        <p14:creationId xmlns:p14="http://schemas.microsoft.com/office/powerpoint/2010/main" val="2060615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3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44880" y="410413"/>
            <a:ext cx="2682875" cy="5894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ítulo 1"/>
          <p:cNvSpPr>
            <a:spLocks noGrp="1"/>
          </p:cNvSpPr>
          <p:nvPr>
            <p:ph type="title"/>
          </p:nvPr>
        </p:nvSpPr>
        <p:spPr>
          <a:xfrm>
            <a:off x="184042" y="188640"/>
            <a:ext cx="8229600" cy="1139825"/>
          </a:xfrm>
        </p:spPr>
        <p:txBody>
          <a:bodyPr/>
          <a:lstStyle/>
          <a:p>
            <a:r>
              <a:rPr lang="en-US" altLang="pt-PT" sz="2800" dirty="0"/>
              <a:t>3D Rotation</a:t>
            </a:r>
            <a:br>
              <a:rPr lang="en-US" altLang="pt-PT" sz="2800" dirty="0"/>
            </a:br>
            <a:r>
              <a:rPr lang="en-US" altLang="pt-PT" sz="2800" dirty="0"/>
              <a:t>(in homogeneous coordinates)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5DA680CC-2FBE-409C-A00E-A579AA38C45E}" type="slidenum">
              <a:rPr lang="pt-PT" altLang="en-US" smtClean="0"/>
              <a:pPr>
                <a:defRPr/>
              </a:pPr>
              <a:t>36</a:t>
            </a:fld>
            <a:endParaRPr lang="pt-PT" altLang="en-US" dirty="0"/>
          </a:p>
        </p:txBody>
      </p:sp>
      <p:sp>
        <p:nvSpPr>
          <p:cNvPr id="8" name="Marcador de Posição de Conteúdo 2"/>
          <p:cNvSpPr txBox="1">
            <a:spLocks/>
          </p:cNvSpPr>
          <p:nvPr/>
        </p:nvSpPr>
        <p:spPr bwMode="auto">
          <a:xfrm>
            <a:off x="323528" y="1844824"/>
            <a:ext cx="511256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a:buClrTx/>
              <a:buFont typeface="Arial" panose="020B0604020202020204" pitchFamily="34" charset="0"/>
              <a:buChar char="•"/>
              <a:defRPr/>
            </a:pPr>
            <a:r>
              <a:rPr lang="pt-PT" sz="2400" kern="0" dirty="0"/>
              <a:t>Rotation around each one of the coordinate axis</a:t>
            </a:r>
          </a:p>
          <a:p>
            <a:pPr>
              <a:buClrTx/>
              <a:buFont typeface="Arial" panose="020B0604020202020204" pitchFamily="34" charset="0"/>
              <a:buChar char="•"/>
              <a:defRPr/>
            </a:pPr>
            <a:endParaRPr lang="pt-PT" sz="2400" kern="0" dirty="0"/>
          </a:p>
          <a:p>
            <a:pPr lvl="5">
              <a:buClrTx/>
              <a:buFont typeface="Arial" panose="020B0604020202020204" pitchFamily="34" charset="0"/>
              <a:buChar char="•"/>
              <a:defRPr/>
            </a:pPr>
            <a:endParaRPr lang="pt-PT" sz="2400" kern="0" dirty="0"/>
          </a:p>
          <a:p>
            <a:pPr>
              <a:buClrTx/>
              <a:buFont typeface="Arial" panose="020B0604020202020204" pitchFamily="34" charset="0"/>
              <a:buChar char="•"/>
              <a:defRPr/>
            </a:pPr>
            <a:r>
              <a:rPr lang="pt-PT" sz="2400" kern="0" dirty="0"/>
              <a:t>Positive rotations are CCW (</a:t>
            </a:r>
            <a:r>
              <a:rPr lang="en-US" sz="2400" kern="0" dirty="0"/>
              <a:t>counter clock wise</a:t>
            </a:r>
            <a:r>
              <a:rPr lang="pt-PT" sz="2400" kern="0" dirty="0"/>
              <a:t>)!!</a:t>
            </a:r>
          </a:p>
          <a:p>
            <a:pPr>
              <a:defRPr/>
            </a:pPr>
            <a:endParaRPr lang="pt-PT" kern="0" dirty="0"/>
          </a:p>
          <a:p>
            <a:pPr>
              <a:defRPr/>
            </a:pPr>
            <a:endParaRPr lang="pt-PT" kern="0" dirty="0"/>
          </a:p>
          <a:p>
            <a:pPr marL="0" indent="0">
              <a:buFont typeface="Wingdings" pitchFamily="2" charset="2"/>
              <a:buNone/>
              <a:defRPr/>
            </a:pPr>
            <a:endParaRPr lang="pt-PT" kern="0" dirty="0"/>
          </a:p>
          <a:p>
            <a:pPr marL="0" indent="0">
              <a:buFont typeface="Wingdings" pitchFamily="2" charset="2"/>
              <a:buNone/>
              <a:defRPr/>
            </a:pPr>
            <a:endParaRPr lang="pt-PT" kern="0" dirty="0"/>
          </a:p>
        </p:txBody>
      </p:sp>
      <p:sp>
        <p:nvSpPr>
          <p:cNvPr id="6" name="Rectangle 5"/>
          <p:cNvSpPr>
            <a:spLocks noChangeArrowheads="1"/>
          </p:cNvSpPr>
          <p:nvPr/>
        </p:nvSpPr>
        <p:spPr bwMode="auto">
          <a:xfrm>
            <a:off x="6012160" y="6304800"/>
            <a:ext cx="2234779"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797152"/>
            <a:ext cx="1512168" cy="1535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aixaDeTexto 3"/>
          <p:cNvSpPr txBox="1"/>
          <p:nvPr/>
        </p:nvSpPr>
        <p:spPr>
          <a:xfrm>
            <a:off x="1547768" y="6304800"/>
            <a:ext cx="2751074" cy="338554"/>
          </a:xfrm>
          <a:prstGeom prst="rect">
            <a:avLst/>
          </a:prstGeom>
          <a:noFill/>
        </p:spPr>
        <p:txBody>
          <a:bodyPr wrap="none" rtlCol="0">
            <a:spAutoFit/>
          </a:bodyPr>
          <a:lstStyle/>
          <a:p>
            <a:r>
              <a:rPr lang="en-US" dirty="0"/>
              <a:t>3D coordinate system in CG</a:t>
            </a:r>
          </a:p>
        </p:txBody>
      </p:sp>
      <p:sp>
        <p:nvSpPr>
          <p:cNvPr id="7" name="CaixaDeTexto 6"/>
          <p:cNvSpPr txBox="1"/>
          <p:nvPr/>
        </p:nvSpPr>
        <p:spPr>
          <a:xfrm>
            <a:off x="1619672" y="4869160"/>
            <a:ext cx="276038" cy="338554"/>
          </a:xfrm>
          <a:prstGeom prst="rect">
            <a:avLst/>
          </a:prstGeom>
          <a:noFill/>
        </p:spPr>
        <p:txBody>
          <a:bodyPr wrap="none" rtlCol="0">
            <a:spAutoFit/>
          </a:bodyPr>
          <a:lstStyle/>
          <a:p>
            <a:r>
              <a:rPr lang="pt-PT" i="1" dirty="0">
                <a:latin typeface="Times New Roman" panose="02020603050405020304" pitchFamily="18" charset="0"/>
                <a:cs typeface="Times New Roman" panose="02020603050405020304" pitchFamily="18" charset="0"/>
              </a:rPr>
              <a:t>y</a:t>
            </a:r>
            <a:endParaRPr lang="en-US" i="1" dirty="0">
              <a:latin typeface="Times New Roman" panose="02020603050405020304" pitchFamily="18" charset="0"/>
              <a:cs typeface="Times New Roman" panose="02020603050405020304" pitchFamily="18" charset="0"/>
            </a:endParaRPr>
          </a:p>
        </p:txBody>
      </p:sp>
      <p:sp>
        <p:nvSpPr>
          <p:cNvPr id="13" name="CaixaDeTexto 12"/>
          <p:cNvSpPr txBox="1"/>
          <p:nvPr/>
        </p:nvSpPr>
        <p:spPr>
          <a:xfrm>
            <a:off x="2363642" y="5947822"/>
            <a:ext cx="276038" cy="338554"/>
          </a:xfrm>
          <a:prstGeom prst="rect">
            <a:avLst/>
          </a:prstGeom>
          <a:noFill/>
        </p:spPr>
        <p:txBody>
          <a:bodyPr wrap="none" rtlCol="0">
            <a:spAutoFit/>
          </a:bodyPr>
          <a:lstStyle/>
          <a:p>
            <a:r>
              <a:rPr lang="pt-PT" i="1" dirty="0">
                <a:latin typeface="Times New Roman" panose="02020603050405020304" pitchFamily="18" charset="0"/>
                <a:cs typeface="Times New Roman" panose="02020603050405020304" pitchFamily="18" charset="0"/>
              </a:rPr>
              <a:t>x</a:t>
            </a:r>
            <a:endParaRPr lang="en-US" i="1" dirty="0">
              <a:latin typeface="Times New Roman" panose="02020603050405020304" pitchFamily="18" charset="0"/>
              <a:cs typeface="Times New Roman" panose="02020603050405020304" pitchFamily="18" charset="0"/>
            </a:endParaRPr>
          </a:p>
        </p:txBody>
      </p:sp>
      <p:sp>
        <p:nvSpPr>
          <p:cNvPr id="14" name="CaixaDeTexto 13"/>
          <p:cNvSpPr txBox="1"/>
          <p:nvPr/>
        </p:nvSpPr>
        <p:spPr>
          <a:xfrm>
            <a:off x="763517" y="6336275"/>
            <a:ext cx="264816" cy="338554"/>
          </a:xfrm>
          <a:prstGeom prst="rect">
            <a:avLst/>
          </a:prstGeom>
          <a:noFill/>
        </p:spPr>
        <p:txBody>
          <a:bodyPr wrap="none" rtlCol="0">
            <a:spAutoFit/>
          </a:bodyPr>
          <a:lstStyle/>
          <a:p>
            <a:r>
              <a:rPr lang="pt-PT" i="1" dirty="0">
                <a:latin typeface="Times New Roman" panose="02020603050405020304" pitchFamily="18" charset="0"/>
                <a:cs typeface="Times New Roman" panose="02020603050405020304" pitchFamily="18" charset="0"/>
              </a:rPr>
              <a:t>z</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289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92515" y="1556792"/>
            <a:ext cx="3318060" cy="236592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ítulo 1"/>
          <p:cNvSpPr>
            <a:spLocks noGrp="1"/>
          </p:cNvSpPr>
          <p:nvPr>
            <p:ph type="title"/>
          </p:nvPr>
        </p:nvSpPr>
        <p:spPr>
          <a:xfrm>
            <a:off x="467544" y="332656"/>
            <a:ext cx="8229600" cy="1139825"/>
          </a:xfrm>
        </p:spPr>
        <p:txBody>
          <a:bodyPr/>
          <a:lstStyle/>
          <a:p>
            <a:r>
              <a:rPr lang="en-US" altLang="pt-PT" sz="2800" dirty="0"/>
              <a:t>Rotation around </a:t>
            </a:r>
            <a:r>
              <a:rPr lang="pt-PT" altLang="pt-PT" sz="2400" i="1" dirty="0">
                <a:latin typeface="Times New Roman" panose="02020603050405020304" pitchFamily="18" charset="0"/>
                <a:cs typeface="Times New Roman" panose="02020603050405020304" pitchFamily="18" charset="0"/>
              </a:rPr>
              <a:t>ZZ</a:t>
            </a:r>
            <a:r>
              <a:rPr lang="pt-PT" altLang="pt-PT" sz="2800" dirty="0"/>
              <a:t>’</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F92676E6-45EE-41BF-98C4-05D755C0F4F4}" type="slidenum">
              <a:rPr lang="pt-PT" altLang="en-US" smtClean="0"/>
              <a:pPr>
                <a:defRPr/>
              </a:pPr>
              <a:t>37</a:t>
            </a:fld>
            <a:endParaRPr lang="pt-PT" altLang="en-US" dirty="0"/>
          </a:p>
        </p:txBody>
      </p:sp>
      <p:pic>
        <p:nvPicPr>
          <p:cNvPr id="97285"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860801"/>
            <a:ext cx="4536504" cy="137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Conexão recta unidireccional 7"/>
          <p:cNvCxnSpPr>
            <a:cxnSpLocks/>
          </p:cNvCxnSpPr>
          <p:nvPr/>
        </p:nvCxnSpPr>
        <p:spPr>
          <a:xfrm flipH="1" flipV="1">
            <a:off x="4123119" y="4941168"/>
            <a:ext cx="304865" cy="648072"/>
          </a:xfrm>
          <a:prstGeom prst="straightConnector1">
            <a:avLst/>
          </a:prstGeom>
          <a:ln w="38100">
            <a:solidFill>
              <a:srgbClr val="FF3399"/>
            </a:solidFill>
            <a:tailEnd type="arrow"/>
          </a:ln>
        </p:spPr>
        <p:style>
          <a:lnRef idx="1">
            <a:schemeClr val="accent1"/>
          </a:lnRef>
          <a:fillRef idx="0">
            <a:schemeClr val="accent1"/>
          </a:fillRef>
          <a:effectRef idx="0">
            <a:schemeClr val="accent1"/>
          </a:effectRef>
          <a:fontRef idx="minor">
            <a:schemeClr val="tx1"/>
          </a:fontRef>
        </p:style>
      </p:cxnSp>
      <p:sp>
        <p:nvSpPr>
          <p:cNvPr id="9" name="Rectângulo 1">
            <a:extLst>
              <a:ext uri="{FF2B5EF4-FFF2-40B4-BE49-F238E27FC236}">
                <a16:creationId xmlns:a16="http://schemas.microsoft.com/office/drawing/2014/main" id="{D058DD43-A42E-44F6-B419-1785F69584DD}"/>
              </a:ext>
            </a:extLst>
          </p:cNvPr>
          <p:cNvSpPr/>
          <p:nvPr/>
        </p:nvSpPr>
        <p:spPr>
          <a:xfrm>
            <a:off x="4300801" y="5500509"/>
            <a:ext cx="2718048" cy="830997"/>
          </a:xfrm>
          <a:prstGeom prst="rect">
            <a:avLst/>
          </a:prstGeom>
        </p:spPr>
        <p:txBody>
          <a:bodyPr wrap="square">
            <a:spAutoFit/>
          </a:bodyPr>
          <a:lstStyle/>
          <a:p>
            <a:r>
              <a:rPr lang="en-US" sz="2400" dirty="0">
                <a:latin typeface="+mn-lt"/>
              </a:rPr>
              <a:t>The </a:t>
            </a:r>
            <a:r>
              <a:rPr lang="en-US" sz="2400" b="1" dirty="0">
                <a:latin typeface="+mn-lt"/>
              </a:rPr>
              <a:t>z coordinate is maintained</a:t>
            </a:r>
            <a:endParaRPr lang="en-US" sz="2400" dirty="0">
              <a:latin typeface="+mn-lt"/>
            </a:endParaRPr>
          </a:p>
        </p:txBody>
      </p:sp>
    </p:spTree>
    <p:extLst>
      <p:ext uri="{BB962C8B-B14F-4D97-AF65-F5344CB8AC3E}">
        <p14:creationId xmlns:p14="http://schemas.microsoft.com/office/powerpoint/2010/main" val="3019857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8667"/>
          <a:stretch>
            <a:fillRect/>
          </a:stretch>
        </p:blipFill>
        <p:spPr>
          <a:xfrm>
            <a:off x="4284663" y="784225"/>
            <a:ext cx="4411662" cy="3224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ítulo 1"/>
          <p:cNvSpPr>
            <a:spLocks noGrp="1"/>
          </p:cNvSpPr>
          <p:nvPr>
            <p:ph type="title"/>
          </p:nvPr>
        </p:nvSpPr>
        <p:spPr>
          <a:xfrm>
            <a:off x="467544" y="332656"/>
            <a:ext cx="8229600" cy="1139825"/>
          </a:xfrm>
        </p:spPr>
        <p:txBody>
          <a:bodyPr/>
          <a:lstStyle/>
          <a:p>
            <a:r>
              <a:rPr lang="en-US" altLang="pt-PT" sz="2800" dirty="0"/>
              <a:t>Rotation around </a:t>
            </a:r>
            <a:r>
              <a:rPr lang="pt-PT" altLang="pt-PT" sz="2800" i="1" dirty="0"/>
              <a:t>XX</a:t>
            </a:r>
            <a:r>
              <a:rPr lang="pt-PT" altLang="pt-PT" sz="2800" dirty="0"/>
              <a:t>’</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85FE93E7-E562-45DE-9DAB-527893A09860}" type="slidenum">
              <a:rPr lang="pt-PT" altLang="en-US" smtClean="0"/>
              <a:pPr>
                <a:defRPr/>
              </a:pPr>
              <a:t>38</a:t>
            </a:fld>
            <a:endParaRPr lang="pt-PT" altLang="en-US" dirty="0"/>
          </a:p>
        </p:txBody>
      </p:sp>
      <p:cxnSp>
        <p:nvCxnSpPr>
          <p:cNvPr id="8" name="Conexão recta unidireccional 7"/>
          <p:cNvCxnSpPr/>
          <p:nvPr/>
        </p:nvCxnSpPr>
        <p:spPr>
          <a:xfrm>
            <a:off x="2195513" y="2852738"/>
            <a:ext cx="0" cy="936625"/>
          </a:xfrm>
          <a:prstGeom prst="straightConnector1">
            <a:avLst/>
          </a:prstGeom>
          <a:ln w="38100">
            <a:solidFill>
              <a:srgbClr val="FF3399"/>
            </a:solidFill>
            <a:tailEnd type="arrow"/>
          </a:ln>
        </p:spPr>
        <p:style>
          <a:lnRef idx="1">
            <a:schemeClr val="accent1"/>
          </a:lnRef>
          <a:fillRef idx="0">
            <a:schemeClr val="accent1"/>
          </a:fillRef>
          <a:effectRef idx="0">
            <a:schemeClr val="accent1"/>
          </a:effectRef>
          <a:fontRef idx="minor">
            <a:schemeClr val="tx1"/>
          </a:fontRef>
        </p:style>
      </p:cxnSp>
      <p:pic>
        <p:nvPicPr>
          <p:cNvPr id="9831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4008438"/>
            <a:ext cx="4986338"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6300192" y="4434167"/>
            <a:ext cx="2480231"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(Hearn &amp; Baker, 2004)</a:t>
            </a:r>
          </a:p>
        </p:txBody>
      </p:sp>
    </p:spTree>
    <p:extLst>
      <p:ext uri="{BB962C8B-B14F-4D97-AF65-F5344CB8AC3E}">
        <p14:creationId xmlns:p14="http://schemas.microsoft.com/office/powerpoint/2010/main" val="2407578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1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938"/>
          <a:stretch/>
        </p:blipFill>
        <p:spPr>
          <a:xfrm>
            <a:off x="3924300" y="908050"/>
            <a:ext cx="4604845" cy="3222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ítulo 1"/>
          <p:cNvSpPr>
            <a:spLocks noGrp="1"/>
          </p:cNvSpPr>
          <p:nvPr>
            <p:ph type="title"/>
          </p:nvPr>
        </p:nvSpPr>
        <p:spPr>
          <a:xfrm>
            <a:off x="467544" y="332656"/>
            <a:ext cx="8229600" cy="1139825"/>
          </a:xfrm>
        </p:spPr>
        <p:txBody>
          <a:bodyPr/>
          <a:lstStyle/>
          <a:p>
            <a:r>
              <a:rPr lang="en-US" altLang="pt-PT" sz="2800" dirty="0"/>
              <a:t>Rotation around YY’</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4131E746-70C9-4FA3-97E8-B55A252626B5}" type="slidenum">
              <a:rPr lang="pt-PT" altLang="en-US" smtClean="0"/>
              <a:pPr>
                <a:defRPr/>
              </a:pPr>
              <a:t>39</a:t>
            </a:fld>
            <a:endParaRPr lang="pt-PT" altLang="en-US" dirty="0"/>
          </a:p>
        </p:txBody>
      </p:sp>
      <p:pic>
        <p:nvPicPr>
          <p:cNvPr id="99333"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807" y="4262634"/>
            <a:ext cx="4986337"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Conexão recta unidireccional 7"/>
          <p:cNvCxnSpPr>
            <a:cxnSpLocks/>
          </p:cNvCxnSpPr>
          <p:nvPr/>
        </p:nvCxnSpPr>
        <p:spPr>
          <a:xfrm>
            <a:off x="2699792" y="3875854"/>
            <a:ext cx="360040" cy="773560"/>
          </a:xfrm>
          <a:prstGeom prst="straightConnector1">
            <a:avLst/>
          </a:prstGeom>
          <a:ln w="38100">
            <a:solidFill>
              <a:srgbClr val="FF3399"/>
            </a:solidFill>
            <a:tailEnd type="arrow"/>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868144" y="4727968"/>
            <a:ext cx="2480231"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(Hearn &amp; Baker, 2004)</a:t>
            </a:r>
          </a:p>
        </p:txBody>
      </p:sp>
    </p:spTree>
    <p:extLst>
      <p:ext uri="{BB962C8B-B14F-4D97-AF65-F5344CB8AC3E}">
        <p14:creationId xmlns:p14="http://schemas.microsoft.com/office/powerpoint/2010/main" val="467713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132856"/>
            <a:ext cx="4271472"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Marcador de Posição do Número do Diapositivo 2"/>
          <p:cNvSpPr>
            <a:spLocks noGrp="1"/>
          </p:cNvSpPr>
          <p:nvPr>
            <p:ph type="sldNum" sz="quarter" idx="12"/>
          </p:nvPr>
        </p:nvSpPr>
        <p:spPr/>
        <p:txBody>
          <a:bodyPr/>
          <a:lstStyle/>
          <a:p>
            <a:pPr>
              <a:defRPr/>
            </a:pPr>
            <a:fld id="{4F859BDE-49EA-43BC-921D-7924E80B14B4}" type="slidenum">
              <a:rPr lang="pt-PT" altLang="en-US" smtClean="0"/>
              <a:pPr>
                <a:defRPr/>
              </a:pPr>
              <a:t>4</a:t>
            </a:fld>
            <a:endParaRPr lang="pt-PT" altLang="en-US" dirty="0"/>
          </a:p>
        </p:txBody>
      </p:sp>
      <p:sp>
        <p:nvSpPr>
          <p:cNvPr id="72707" name="Rectangle 2"/>
          <p:cNvSpPr>
            <a:spLocks noGrp="1" noChangeArrowheads="1"/>
          </p:cNvSpPr>
          <p:nvPr>
            <p:ph type="title" idx="4294967295"/>
          </p:nvPr>
        </p:nvSpPr>
        <p:spPr>
          <a:xfrm>
            <a:off x="457200" y="332656"/>
            <a:ext cx="8229600" cy="1139825"/>
          </a:xfrm>
        </p:spPr>
        <p:txBody>
          <a:bodyPr/>
          <a:lstStyle/>
          <a:p>
            <a:pPr eaLnBrk="1" hangingPunct="1"/>
            <a:r>
              <a:rPr lang="en-US" altLang="pt-PT" sz="2800" dirty="0"/>
              <a:t>Geometric Primitives</a:t>
            </a:r>
          </a:p>
        </p:txBody>
      </p:sp>
      <p:sp>
        <p:nvSpPr>
          <p:cNvPr id="72708" name="Rectangle 3"/>
          <p:cNvSpPr>
            <a:spLocks noGrp="1" noChangeArrowheads="1"/>
          </p:cNvSpPr>
          <p:nvPr>
            <p:ph type="body" idx="4294967295"/>
          </p:nvPr>
        </p:nvSpPr>
        <p:spPr>
          <a:xfrm>
            <a:off x="457200" y="1412776"/>
            <a:ext cx="8229600" cy="4530725"/>
          </a:xfrm>
        </p:spPr>
        <p:txBody>
          <a:bodyPr/>
          <a:lstStyle/>
          <a:p>
            <a:pPr eaLnBrk="1" hangingPunct="1"/>
            <a:r>
              <a:rPr lang="en-US" altLang="pt-PT" sz="2400" dirty="0"/>
              <a:t>Simple primitives                            Examples:</a:t>
            </a:r>
          </a:p>
          <a:p>
            <a:pPr lvl="1" eaLnBrk="1" hangingPunct="1"/>
            <a:r>
              <a:rPr lang="en-US" altLang="pt-PT" sz="2400" dirty="0"/>
              <a:t>Points</a:t>
            </a:r>
          </a:p>
          <a:p>
            <a:pPr lvl="1" eaLnBrk="1" hangingPunct="1"/>
            <a:r>
              <a:rPr lang="en-US" altLang="pt-PT" sz="2400" dirty="0"/>
              <a:t>Line segments</a:t>
            </a:r>
          </a:p>
          <a:p>
            <a:pPr lvl="1" eaLnBrk="1" hangingPunct="1"/>
            <a:r>
              <a:rPr lang="en-US" altLang="pt-PT" sz="2400" dirty="0"/>
              <a:t>Polygons</a:t>
            </a:r>
          </a:p>
          <a:p>
            <a:pPr lvl="4" eaLnBrk="1" hangingPunct="1"/>
            <a:endParaRPr lang="en-US" altLang="pt-PT" sz="2400" dirty="0"/>
          </a:p>
          <a:p>
            <a:pPr eaLnBrk="1" hangingPunct="1"/>
            <a:r>
              <a:rPr lang="en-US" altLang="pt-PT" sz="2400" dirty="0"/>
              <a:t>Geometric primitives</a:t>
            </a:r>
          </a:p>
          <a:p>
            <a:pPr lvl="1" eaLnBrk="1" hangingPunct="1"/>
            <a:r>
              <a:rPr lang="en-US" altLang="pt-PT" sz="2400" dirty="0"/>
              <a:t>Parametric curves / surfaces</a:t>
            </a:r>
          </a:p>
          <a:p>
            <a:pPr lvl="1" eaLnBrk="1" hangingPunct="1"/>
            <a:r>
              <a:rPr lang="en-US" altLang="pt-PT" sz="2400" dirty="0"/>
              <a:t>Cubes, spheres, cylinders, etc.</a:t>
            </a:r>
          </a:p>
        </p:txBody>
      </p:sp>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073" y="5101575"/>
            <a:ext cx="1190625"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3246" y="5013176"/>
            <a:ext cx="1399908" cy="1378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1658" y="5059084"/>
            <a:ext cx="1332731" cy="128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752" y="5067116"/>
            <a:ext cx="1440160" cy="1390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60" y="5123806"/>
            <a:ext cx="1340845" cy="124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ângulo 1"/>
          <p:cNvSpPr/>
          <p:nvPr/>
        </p:nvSpPr>
        <p:spPr>
          <a:xfrm>
            <a:off x="588262" y="6391766"/>
            <a:ext cx="7416824" cy="584775"/>
          </a:xfrm>
          <a:prstGeom prst="rect">
            <a:avLst/>
          </a:prstGeom>
        </p:spPr>
        <p:txBody>
          <a:bodyPr wrap="square">
            <a:spAutoFit/>
          </a:bodyPr>
          <a:lstStyle/>
          <a:p>
            <a:r>
              <a:rPr lang="en-US" dirty="0">
                <a:hlinkClick r:id="rId9"/>
              </a:rPr>
              <a:t>https://threejs.org/manual/#en/primitives</a:t>
            </a:r>
            <a:endParaRPr lang="en-US"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68313" y="188913"/>
            <a:ext cx="8229600" cy="1143000"/>
          </a:xfrm>
        </p:spPr>
        <p:txBody>
          <a:bodyPr/>
          <a:lstStyle/>
          <a:p>
            <a:pPr algn="l"/>
            <a:r>
              <a:rPr lang="pt-PT" altLang="pt-PT" sz="2800" dirty="0"/>
              <a:t>Other useful 3D Transformations</a:t>
            </a:r>
          </a:p>
        </p:txBody>
      </p:sp>
      <p:sp>
        <p:nvSpPr>
          <p:cNvPr id="6" name="Marcador de Posição do Número do Diapositivo 5"/>
          <p:cNvSpPr>
            <a:spLocks noGrp="1"/>
          </p:cNvSpPr>
          <p:nvPr>
            <p:ph type="sldNum" sz="quarter" idx="4294967295"/>
          </p:nvPr>
        </p:nvSpPr>
        <p:spPr>
          <a:xfrm>
            <a:off x="7010400" y="6245225"/>
            <a:ext cx="2133600" cy="476250"/>
          </a:xfrm>
          <a:prstGeom prst="rect">
            <a:avLst/>
          </a:prstGeom>
        </p:spPr>
        <p:txBody>
          <a:bodyPr/>
          <a:lstStyle/>
          <a:p>
            <a:fld id="{6377CA69-81FE-4B36-8FD9-966108C208EC}" type="slidenum">
              <a:rPr lang="en-GB" altLang="pt-PT"/>
              <a:pPr/>
              <a:t>40</a:t>
            </a:fld>
            <a:endParaRPr lang="en-GB" altLang="pt-PT" dirty="0"/>
          </a:p>
        </p:txBody>
      </p:sp>
      <p:sp>
        <p:nvSpPr>
          <p:cNvPr id="91139" name="Text Box 3"/>
          <p:cNvSpPr txBox="1">
            <a:spLocks noChangeArrowheads="1"/>
          </p:cNvSpPr>
          <p:nvPr/>
        </p:nvSpPr>
        <p:spPr bwMode="auto">
          <a:xfrm>
            <a:off x="539750" y="1196975"/>
            <a:ext cx="830103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indent="0"/>
            <a:r>
              <a:rPr lang="pt-PT" altLang="pt-PT" dirty="0"/>
              <a:t>  </a:t>
            </a:r>
          </a:p>
          <a:p>
            <a:pPr lvl="1">
              <a:buFont typeface="Arial" panose="020B0604020202020204" pitchFamily="34" charset="0"/>
              <a:buChar char="•"/>
            </a:pPr>
            <a:r>
              <a:rPr lang="pt-PT" altLang="pt-PT" sz="2400" dirty="0">
                <a:latin typeface="+mj-lt"/>
                <a:ea typeface="+mj-ea"/>
                <a:cs typeface="+mj-cs"/>
              </a:rPr>
              <a:t>Shears</a:t>
            </a:r>
          </a:p>
          <a:p>
            <a:pPr lvl="1">
              <a:buFontTx/>
              <a:buChar char="•"/>
            </a:pPr>
            <a:endParaRPr lang="pt-PT" altLang="pt-PT" sz="2400" dirty="0">
              <a:latin typeface="+mj-lt"/>
              <a:ea typeface="+mj-ea"/>
              <a:cs typeface="+mj-cs"/>
            </a:endParaRPr>
          </a:p>
          <a:p>
            <a:pPr lvl="1">
              <a:buFont typeface="Arial" panose="020B0604020202020204" pitchFamily="34" charset="0"/>
              <a:buChar char="•"/>
            </a:pPr>
            <a:r>
              <a:rPr lang="pt-PT" altLang="pt-PT" sz="2400" dirty="0">
                <a:latin typeface="+mj-lt"/>
                <a:ea typeface="+mj-ea"/>
                <a:cs typeface="+mj-cs"/>
              </a:rPr>
              <a:t>Reflections</a:t>
            </a:r>
          </a:p>
          <a:p>
            <a:pPr marL="0" indent="0"/>
            <a:endParaRPr lang="pt-PT" altLang="pt-PT" sz="2400" dirty="0">
              <a:latin typeface="+mj-lt"/>
              <a:ea typeface="+mj-ea"/>
              <a:cs typeface="+mj-cs"/>
            </a:endParaRPr>
          </a:p>
          <a:p>
            <a:pPr marL="0" indent="0"/>
            <a:endParaRPr lang="pt-PT" altLang="pt-PT" sz="2400" dirty="0">
              <a:latin typeface="+mj-lt"/>
              <a:ea typeface="+mj-ea"/>
              <a:cs typeface="+mj-cs"/>
            </a:endParaRPr>
          </a:p>
          <a:p>
            <a:pPr marL="0" indent="0"/>
            <a:endParaRPr lang="pt-PT" altLang="pt-PT" sz="2400" dirty="0">
              <a:latin typeface="+mj-lt"/>
              <a:ea typeface="+mj-ea"/>
              <a:cs typeface="+mj-cs"/>
            </a:endParaRPr>
          </a:p>
          <a:p>
            <a:pPr marL="0" indent="0"/>
            <a:endParaRPr lang="pt-PT" altLang="pt-PT" sz="2400" dirty="0">
              <a:latin typeface="+mj-lt"/>
              <a:ea typeface="+mj-ea"/>
              <a:cs typeface="+mj-cs"/>
            </a:endParaRPr>
          </a:p>
          <a:p>
            <a:pPr marL="0" indent="0"/>
            <a:endParaRPr lang="pt-PT" altLang="pt-PT" sz="2400" dirty="0">
              <a:latin typeface="+mj-lt"/>
              <a:ea typeface="+mj-ea"/>
              <a:cs typeface="+mj-cs"/>
            </a:endParaRPr>
          </a:p>
          <a:p>
            <a:r>
              <a:rPr lang="pt-PT" altLang="pt-PT" sz="2400" dirty="0">
                <a:latin typeface="+mj-lt"/>
                <a:ea typeface="+mj-ea"/>
                <a:cs typeface="+mj-cs"/>
              </a:rPr>
              <a:t>Shear in ZZ’</a:t>
            </a:r>
          </a:p>
          <a:p>
            <a:endParaRPr lang="pt-PT" altLang="pt-PT" dirty="0"/>
          </a:p>
          <a:p>
            <a:endParaRPr lang="pt-PT" altLang="pt-PT" dirty="0"/>
          </a:p>
        </p:txBody>
      </p:sp>
      <p:pic>
        <p:nvPicPr>
          <p:cNvPr id="9114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789363"/>
            <a:ext cx="2376488" cy="2135187"/>
          </a:xfrm>
          <a:prstGeom prst="rect">
            <a:avLst/>
          </a:prstGeom>
          <a:noFill/>
          <a:extLst>
            <a:ext uri="{909E8E84-426E-40DD-AFC4-6F175D3DCCD1}">
              <a14:hiddenFill xmlns:a14="http://schemas.microsoft.com/office/drawing/2010/main">
                <a:solidFill>
                  <a:srgbClr val="FFFFFF"/>
                </a:solidFill>
              </a14:hiddenFill>
            </a:ext>
          </a:extLst>
        </p:spPr>
      </p:pic>
      <p:pic>
        <p:nvPicPr>
          <p:cNvPr id="9114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667125"/>
            <a:ext cx="2665412"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042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0356" name="Picture 2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199" b="9729"/>
          <a:stretch>
            <a:fillRect/>
          </a:stretch>
        </p:blipFill>
        <p:spPr>
          <a:xfrm>
            <a:off x="1687513" y="1125538"/>
            <a:ext cx="6188075" cy="5008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06E46B6F-E4F1-46A4-80B3-BA51C12DB986}" type="slidenum">
              <a:rPr lang="pt-PT" altLang="en-US" smtClean="0"/>
              <a:pPr>
                <a:defRPr/>
              </a:pPr>
              <a:t>41</a:t>
            </a:fld>
            <a:endParaRPr lang="pt-PT" altLang="en-US"/>
          </a:p>
        </p:txBody>
      </p:sp>
    </p:spTree>
    <p:extLst>
      <p:ext uri="{BB962C8B-B14F-4D97-AF65-F5344CB8AC3E}">
        <p14:creationId xmlns:p14="http://schemas.microsoft.com/office/powerpoint/2010/main" val="393461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14808" y="216607"/>
            <a:ext cx="8229600" cy="1139825"/>
          </a:xfrm>
        </p:spPr>
        <p:txBody>
          <a:bodyPr/>
          <a:lstStyle/>
          <a:p>
            <a:r>
              <a:rPr lang="en-US" sz="2800" dirty="0"/>
              <a:t>Transformations in three.js</a:t>
            </a:r>
          </a:p>
        </p:txBody>
      </p:sp>
      <p:sp>
        <p:nvSpPr>
          <p:cNvPr id="6" name="Rectângulo 5"/>
          <p:cNvSpPr/>
          <p:nvPr/>
        </p:nvSpPr>
        <p:spPr>
          <a:xfrm>
            <a:off x="539552" y="5517183"/>
            <a:ext cx="4879862" cy="646331"/>
          </a:xfrm>
          <a:prstGeom prst="rect">
            <a:avLst/>
          </a:prstGeom>
        </p:spPr>
        <p:txBody>
          <a:bodyPr wrap="none">
            <a:spAutoFit/>
          </a:bodyPr>
          <a:lstStyle/>
          <a:p>
            <a:r>
              <a:rPr lang="pt-PT" sz="2000" dirty="0">
                <a:hlinkClick r:id="rId3"/>
              </a:rPr>
              <a:t>https://threejs.org/docs/#api/math/Matrix4</a:t>
            </a:r>
            <a:endParaRPr lang="pt-PT" sz="2000" dirty="0"/>
          </a:p>
          <a:p>
            <a:endParaRPr lang="pt-PT" dirty="0"/>
          </a:p>
        </p:txBody>
      </p:sp>
      <p:pic>
        <p:nvPicPr>
          <p:cNvPr id="47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5" y="1340768"/>
            <a:ext cx="8472653"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1913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4" y="836712"/>
            <a:ext cx="4189171"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068960"/>
            <a:ext cx="3655665" cy="3178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3872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00" y="3998204"/>
            <a:ext cx="5752845" cy="2859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4" y="161550"/>
            <a:ext cx="5537508" cy="2859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323" y="1628800"/>
            <a:ext cx="5742377" cy="2859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7489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ítulo 1"/>
          <p:cNvSpPr>
            <a:spLocks noGrp="1"/>
          </p:cNvSpPr>
          <p:nvPr>
            <p:ph type="title"/>
          </p:nvPr>
        </p:nvSpPr>
        <p:spPr>
          <a:xfrm>
            <a:off x="395536" y="329210"/>
            <a:ext cx="8229600" cy="1139825"/>
          </a:xfrm>
        </p:spPr>
        <p:txBody>
          <a:bodyPr/>
          <a:lstStyle/>
          <a:p>
            <a:r>
              <a:rPr lang="pt-PT" altLang="pt-PT" sz="2800" dirty="0"/>
              <a:t>3D </a:t>
            </a:r>
            <a:r>
              <a:rPr lang="en-US" altLang="pt-PT" sz="2800" dirty="0"/>
              <a:t>Viewing</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9B01BDF4-2F7F-47ED-88F8-0FC05B9F2D05}" type="slidenum">
              <a:rPr lang="pt-PT" altLang="en-US" smtClean="0"/>
              <a:pPr>
                <a:defRPr/>
              </a:pPr>
              <a:t>45</a:t>
            </a:fld>
            <a:endParaRPr lang="pt-PT" altLang="en-US" dirty="0"/>
          </a:p>
        </p:txBody>
      </p:sp>
      <p:grpSp>
        <p:nvGrpSpPr>
          <p:cNvPr id="104452" name="Group 5"/>
          <p:cNvGrpSpPr>
            <a:grpSpLocks noChangeAspect="1"/>
          </p:cNvGrpSpPr>
          <p:nvPr/>
        </p:nvGrpSpPr>
        <p:grpSpPr bwMode="auto">
          <a:xfrm>
            <a:off x="1779494" y="2328498"/>
            <a:ext cx="4082206" cy="3809140"/>
            <a:chOff x="1986" y="1326"/>
            <a:chExt cx="1788" cy="1668"/>
          </a:xfrm>
        </p:grpSpPr>
        <p:pic>
          <p:nvPicPr>
            <p:cNvPr id="1044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 y="1808"/>
              <a:ext cx="73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 y="1326"/>
              <a:ext cx="1788"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upo 9"/>
          <p:cNvGrpSpPr/>
          <p:nvPr/>
        </p:nvGrpSpPr>
        <p:grpSpPr>
          <a:xfrm>
            <a:off x="5656131" y="1340768"/>
            <a:ext cx="1741130" cy="1800200"/>
            <a:chOff x="5656131" y="1340768"/>
            <a:chExt cx="1741130" cy="1800200"/>
          </a:xfrm>
        </p:grpSpPr>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173" y="1538262"/>
              <a:ext cx="1173088" cy="1231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Conexão recta unidireccional 5"/>
            <p:cNvCxnSpPr/>
            <p:nvPr/>
          </p:nvCxnSpPr>
          <p:spPr>
            <a:xfrm flipH="1">
              <a:off x="5656131" y="2204864"/>
              <a:ext cx="644061"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4" name="Conexão recta unidireccional 13"/>
            <p:cNvCxnSpPr/>
            <p:nvPr/>
          </p:nvCxnSpPr>
          <p:spPr>
            <a:xfrm flipH="1" flipV="1">
              <a:off x="6224173" y="1340768"/>
              <a:ext cx="409799" cy="4320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6" name="Conexão recta unidireccional 15"/>
            <p:cNvCxnSpPr/>
            <p:nvPr/>
          </p:nvCxnSpPr>
          <p:spPr>
            <a:xfrm flipH="1">
              <a:off x="6224173" y="2492896"/>
              <a:ext cx="474431" cy="64807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12" name="Rectangle 5"/>
          <p:cNvSpPr>
            <a:spLocks noChangeArrowheads="1"/>
          </p:cNvSpPr>
          <p:nvPr/>
        </p:nvSpPr>
        <p:spPr bwMode="auto">
          <a:xfrm>
            <a:off x="2217075" y="5949280"/>
            <a:ext cx="224279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r>
              <a:rPr lang="en-US" altLang="pt-PT" sz="1800" dirty="0">
                <a:solidFill>
                  <a:schemeClr val="accent5">
                    <a:lumMod val="75000"/>
                  </a:schemeClr>
                </a:solidFill>
              </a:rPr>
              <a:t>)</a:t>
            </a:r>
          </a:p>
        </p:txBody>
      </p:sp>
    </p:spTree>
    <p:extLst>
      <p:ext uri="{BB962C8B-B14F-4D97-AF65-F5344CB8AC3E}">
        <p14:creationId xmlns:p14="http://schemas.microsoft.com/office/powerpoint/2010/main" val="2152648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5" descr="ftp://ftp.cs.unm.edu/pub/angel/BOOK/SECOND_EDITION/FIGURES/JPEG/an01f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925" y="1728555"/>
            <a:ext cx="33782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3"/>
          <p:cNvSpPr>
            <a:spLocks noGrp="1" noChangeArrowheads="1"/>
          </p:cNvSpPr>
          <p:nvPr>
            <p:ph idx="1"/>
          </p:nvPr>
        </p:nvSpPr>
        <p:spPr>
          <a:xfrm>
            <a:off x="457200" y="2060848"/>
            <a:ext cx="8229600" cy="4525963"/>
          </a:xfrm>
        </p:spPr>
        <p:txBody>
          <a:bodyPr/>
          <a:lstStyle/>
          <a:p>
            <a:r>
              <a:rPr lang="en-US" altLang="pt-PT" sz="2400" dirty="0"/>
              <a:t>Position and orientation</a:t>
            </a:r>
          </a:p>
          <a:p>
            <a:endParaRPr lang="en-US" altLang="pt-PT" sz="2400" dirty="0"/>
          </a:p>
          <a:p>
            <a:r>
              <a:rPr lang="en-US" altLang="pt-PT" sz="2400" dirty="0"/>
              <a:t>Lens</a:t>
            </a:r>
          </a:p>
          <a:p>
            <a:pPr lvl="4"/>
            <a:endParaRPr lang="en-US" altLang="pt-PT" sz="2400" dirty="0"/>
          </a:p>
          <a:p>
            <a:r>
              <a:rPr lang="en-US" altLang="pt-PT" sz="2400" dirty="0"/>
              <a:t>Image size</a:t>
            </a:r>
          </a:p>
          <a:p>
            <a:pPr lvl="4"/>
            <a:endParaRPr lang="en-US" altLang="pt-PT" sz="2400" dirty="0"/>
          </a:p>
          <a:p>
            <a:r>
              <a:rPr lang="en-US" altLang="pt-PT" sz="2400" dirty="0"/>
              <a:t>Orientation of image plane</a:t>
            </a:r>
          </a:p>
        </p:txBody>
      </p:sp>
      <p:sp>
        <p:nvSpPr>
          <p:cNvPr id="73730" name="Rectangle 2"/>
          <p:cNvSpPr>
            <a:spLocks noGrp="1" noChangeArrowheads="1"/>
          </p:cNvSpPr>
          <p:nvPr>
            <p:ph type="title"/>
          </p:nvPr>
        </p:nvSpPr>
        <p:spPr/>
        <p:txBody>
          <a:bodyPr/>
          <a:lstStyle/>
          <a:p>
            <a:r>
              <a:rPr lang="en-US" altLang="pt-PT" sz="2800" dirty="0"/>
              <a:t>Camera specification</a:t>
            </a:r>
          </a:p>
        </p:txBody>
      </p:sp>
      <p:sp>
        <p:nvSpPr>
          <p:cNvPr id="3" name="Marcador de Posição do Número do Diapositivo 2"/>
          <p:cNvSpPr>
            <a:spLocks noGrp="1"/>
          </p:cNvSpPr>
          <p:nvPr>
            <p:ph type="sldNum" sz="quarter" idx="4294967295"/>
          </p:nvPr>
        </p:nvSpPr>
        <p:spPr>
          <a:xfrm>
            <a:off x="7010400" y="6243638"/>
            <a:ext cx="2133600" cy="457200"/>
          </a:xfrm>
        </p:spPr>
        <p:txBody>
          <a:bodyPr/>
          <a:lstStyle/>
          <a:p>
            <a:pPr>
              <a:defRPr/>
            </a:pPr>
            <a:fld id="{03F58D8A-62F9-4886-A495-D355C5F310B2}" type="slidenum">
              <a:rPr lang="pt-PT" altLang="en-US" smtClean="0"/>
              <a:pPr>
                <a:defRPr/>
              </a:pPr>
              <a:t>46</a:t>
            </a:fld>
            <a:endParaRPr lang="pt-PT" altLang="en-US" dirty="0"/>
          </a:p>
        </p:txBody>
      </p:sp>
      <p:sp>
        <p:nvSpPr>
          <p:cNvPr id="73733" name="Rectangle 5"/>
          <p:cNvSpPr>
            <a:spLocks noChangeArrowheads="1"/>
          </p:cNvSpPr>
          <p:nvPr/>
        </p:nvSpPr>
        <p:spPr bwMode="auto">
          <a:xfrm>
            <a:off x="6804025" y="5661025"/>
            <a:ext cx="1415772" cy="28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600" dirty="0">
                <a:solidFill>
                  <a:schemeClr val="tx2">
                    <a:lumMod val="60000"/>
                    <a:lumOff val="40000"/>
                  </a:schemeClr>
                </a:solidFill>
              </a:rPr>
              <a:t>(Angel, 2012)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47287" y="1830016"/>
            <a:ext cx="8229600" cy="4862165"/>
          </a:xfrm>
          <a:extLst/>
        </p:spPr>
        <p:txBody>
          <a:bodyPr/>
          <a:lstStyle/>
          <a:p>
            <a:pPr>
              <a:defRPr/>
            </a:pPr>
            <a:r>
              <a:rPr lang="en-US" sz="2400" dirty="0"/>
              <a:t>Where is the observer / the camera ?</a:t>
            </a:r>
          </a:p>
          <a:p>
            <a:pPr lvl="1">
              <a:defRPr/>
            </a:pPr>
            <a:r>
              <a:rPr lang="en-US" sz="2400" dirty="0">
                <a:solidFill>
                  <a:srgbClr val="FF0000"/>
                </a:solidFill>
              </a:rPr>
              <a:t>Position</a:t>
            </a:r>
            <a:r>
              <a:rPr lang="en-US" sz="2400" dirty="0"/>
              <a:t> ?</a:t>
            </a:r>
          </a:p>
          <a:p>
            <a:pPr lvl="1">
              <a:defRPr/>
            </a:pPr>
            <a:r>
              <a:rPr lang="en-US" sz="2400" dirty="0"/>
              <a:t>Close to the 3D scene ?</a:t>
            </a:r>
          </a:p>
          <a:p>
            <a:pPr lvl="1">
              <a:defRPr/>
            </a:pPr>
            <a:r>
              <a:rPr lang="en-US" sz="2400" dirty="0"/>
              <a:t>Far away ?</a:t>
            </a:r>
          </a:p>
          <a:p>
            <a:pPr lvl="8">
              <a:defRPr/>
            </a:pPr>
            <a:endParaRPr lang="en-US" sz="2400" dirty="0"/>
          </a:p>
          <a:p>
            <a:pPr>
              <a:defRPr/>
            </a:pPr>
            <a:r>
              <a:rPr lang="en-US" sz="2400" dirty="0"/>
              <a:t>How is the camera/observer looking at the scene ?</a:t>
            </a:r>
          </a:p>
          <a:p>
            <a:pPr lvl="1">
              <a:defRPr/>
            </a:pPr>
            <a:r>
              <a:rPr lang="en-US" sz="2400" dirty="0">
                <a:solidFill>
                  <a:srgbClr val="FF0000"/>
                </a:solidFill>
              </a:rPr>
              <a:t>Orientation </a:t>
            </a:r>
            <a:r>
              <a:rPr lang="en-US" sz="2400" dirty="0"/>
              <a:t>?</a:t>
            </a:r>
          </a:p>
          <a:p>
            <a:pPr lvl="8">
              <a:defRPr/>
            </a:pPr>
            <a:endParaRPr lang="en-US" sz="2400" dirty="0"/>
          </a:p>
          <a:p>
            <a:pPr>
              <a:defRPr/>
            </a:pPr>
            <a:r>
              <a:rPr lang="en-US" sz="2400" dirty="0"/>
              <a:t>How to represent as a 2D image ?</a:t>
            </a:r>
          </a:p>
          <a:p>
            <a:pPr lvl="1">
              <a:defRPr/>
            </a:pPr>
            <a:r>
              <a:rPr lang="en-US" sz="2400" dirty="0">
                <a:solidFill>
                  <a:srgbClr val="FF0000"/>
                </a:solidFill>
              </a:rPr>
              <a:t>Projection </a:t>
            </a:r>
            <a:r>
              <a:rPr lang="pt-PT" sz="2400" dirty="0"/>
              <a:t>?</a:t>
            </a:r>
          </a:p>
        </p:txBody>
      </p:sp>
      <p:sp>
        <p:nvSpPr>
          <p:cNvPr id="105474" name="Título 1"/>
          <p:cNvSpPr>
            <a:spLocks noGrp="1"/>
          </p:cNvSpPr>
          <p:nvPr>
            <p:ph type="title"/>
          </p:nvPr>
        </p:nvSpPr>
        <p:spPr>
          <a:xfrm>
            <a:off x="462536" y="404664"/>
            <a:ext cx="8229600" cy="1139825"/>
          </a:xfrm>
        </p:spPr>
        <p:txBody>
          <a:bodyPr/>
          <a:lstStyle/>
          <a:p>
            <a:r>
              <a:rPr lang="pt-PT" altLang="pt-PT" sz="2800" dirty="0"/>
              <a:t>3D </a:t>
            </a:r>
            <a:r>
              <a:rPr lang="en-US" altLang="pt-PT" sz="2800" dirty="0"/>
              <a:t>Viewing</a:t>
            </a:r>
            <a:br>
              <a:rPr lang="en-US" altLang="pt-PT" sz="2800" dirty="0"/>
            </a:br>
            <a:r>
              <a:rPr lang="en-US" altLang="pt-PT" sz="2800" dirty="0"/>
              <a:t>(2D representation of a 3D scene)</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011ACCA9-40E3-4A88-859B-284AF01ED351}" type="slidenum">
              <a:rPr lang="pt-PT" altLang="en-US" smtClean="0"/>
              <a:pPr>
                <a:defRPr/>
              </a:pPr>
              <a:t>47</a:t>
            </a:fld>
            <a:endParaRPr lang="pt-PT" altLang="en-US" dirty="0"/>
          </a:p>
        </p:txBody>
      </p:sp>
      <p:grpSp>
        <p:nvGrpSpPr>
          <p:cNvPr id="6" name="Group 5"/>
          <p:cNvGrpSpPr>
            <a:grpSpLocks noChangeAspect="1"/>
          </p:cNvGrpSpPr>
          <p:nvPr/>
        </p:nvGrpSpPr>
        <p:grpSpPr bwMode="auto">
          <a:xfrm>
            <a:off x="5775564" y="4077072"/>
            <a:ext cx="3313276" cy="2615109"/>
            <a:chOff x="1986" y="1026"/>
            <a:chExt cx="2494" cy="1968"/>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 y="1326"/>
              <a:ext cx="1788"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 y="1026"/>
              <a:ext cx="73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07683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noChangeArrowheads="1"/>
          </p:cNvSpPr>
          <p:nvPr>
            <p:ph idx="1"/>
          </p:nvPr>
        </p:nvSpPr>
        <p:spPr>
          <a:xfrm>
            <a:off x="611560" y="1412776"/>
            <a:ext cx="8229600" cy="4241800"/>
          </a:xfrm>
        </p:spPr>
        <p:txBody>
          <a:bodyPr/>
          <a:lstStyle/>
          <a:p>
            <a:pPr>
              <a:lnSpc>
                <a:spcPct val="150000"/>
              </a:lnSpc>
            </a:pPr>
            <a:r>
              <a:rPr lang="en-US" altLang="pt-PT" sz="2400" dirty="0"/>
              <a:t>Instantiate </a:t>
            </a:r>
            <a:r>
              <a:rPr lang="en-US" altLang="pt-PT" sz="2400" dirty="0">
                <a:solidFill>
                  <a:srgbClr val="FF0000"/>
                </a:solidFill>
              </a:rPr>
              <a:t>models of the scene</a:t>
            </a:r>
          </a:p>
          <a:p>
            <a:pPr lvl="1">
              <a:lnSpc>
                <a:spcPct val="150000"/>
              </a:lnSpc>
            </a:pPr>
            <a:r>
              <a:rPr lang="en-US" altLang="pt-PT" sz="2400" dirty="0"/>
              <a:t>Position, orientation, size</a:t>
            </a:r>
          </a:p>
          <a:p>
            <a:pPr>
              <a:lnSpc>
                <a:spcPct val="150000"/>
              </a:lnSpc>
            </a:pPr>
            <a:r>
              <a:rPr lang="en-US" altLang="pt-PT" sz="2400" dirty="0"/>
              <a:t>Establish </a:t>
            </a:r>
            <a:r>
              <a:rPr lang="en-US" altLang="pt-PT" sz="2400" dirty="0">
                <a:solidFill>
                  <a:srgbClr val="FF0000"/>
                </a:solidFill>
              </a:rPr>
              <a:t>viewing parameters</a:t>
            </a:r>
          </a:p>
          <a:p>
            <a:pPr lvl="1">
              <a:lnSpc>
                <a:spcPct val="150000"/>
              </a:lnSpc>
            </a:pPr>
            <a:r>
              <a:rPr lang="en-US" altLang="pt-PT" sz="2400" dirty="0"/>
              <a:t>Camera position and orientation</a:t>
            </a:r>
          </a:p>
          <a:p>
            <a:pPr>
              <a:lnSpc>
                <a:spcPct val="150000"/>
              </a:lnSpc>
            </a:pPr>
            <a:r>
              <a:rPr lang="en-US" altLang="pt-PT" sz="2400" dirty="0"/>
              <a:t>Compute </a:t>
            </a:r>
            <a:r>
              <a:rPr lang="en-US" altLang="pt-PT" sz="2400" dirty="0">
                <a:solidFill>
                  <a:srgbClr val="FF0000"/>
                </a:solidFill>
              </a:rPr>
              <a:t>illumination</a:t>
            </a:r>
            <a:r>
              <a:rPr lang="en-US" altLang="pt-PT" sz="2400" dirty="0"/>
              <a:t> and </a:t>
            </a:r>
            <a:r>
              <a:rPr lang="en-US" altLang="pt-PT" sz="2400" dirty="0">
                <a:solidFill>
                  <a:srgbClr val="FF0000"/>
                </a:solidFill>
              </a:rPr>
              <a:t>shade polygons</a:t>
            </a:r>
          </a:p>
          <a:p>
            <a:pPr>
              <a:lnSpc>
                <a:spcPct val="150000"/>
              </a:lnSpc>
            </a:pPr>
            <a:r>
              <a:rPr lang="en-US" altLang="pt-PT" sz="2400" dirty="0"/>
              <a:t>Perform clipping</a:t>
            </a:r>
          </a:p>
          <a:p>
            <a:pPr>
              <a:lnSpc>
                <a:spcPct val="150000"/>
              </a:lnSpc>
            </a:pPr>
            <a:r>
              <a:rPr lang="en-US" altLang="pt-PT" sz="2400" dirty="0"/>
              <a:t>Project into 2D</a:t>
            </a:r>
          </a:p>
          <a:p>
            <a:pPr>
              <a:lnSpc>
                <a:spcPct val="150000"/>
              </a:lnSpc>
            </a:pPr>
            <a:r>
              <a:rPr lang="en-US" altLang="pt-PT" sz="2400" dirty="0"/>
              <a:t>Rasterize</a:t>
            </a:r>
          </a:p>
        </p:txBody>
      </p:sp>
      <p:sp>
        <p:nvSpPr>
          <p:cNvPr id="114690" name="Rectangle 2"/>
          <p:cNvSpPr>
            <a:spLocks noGrp="1" noChangeArrowheads="1"/>
          </p:cNvSpPr>
          <p:nvPr>
            <p:ph type="title"/>
          </p:nvPr>
        </p:nvSpPr>
        <p:spPr>
          <a:xfrm>
            <a:off x="467544" y="332656"/>
            <a:ext cx="8229600" cy="1139825"/>
          </a:xfrm>
        </p:spPr>
        <p:txBody>
          <a:bodyPr/>
          <a:lstStyle/>
          <a:p>
            <a:r>
              <a:rPr lang="en-US" altLang="pt-PT" sz="2800" dirty="0"/>
              <a:t>3D visualization pipeline</a:t>
            </a:r>
          </a:p>
        </p:txBody>
      </p:sp>
      <p:sp>
        <p:nvSpPr>
          <p:cNvPr id="3" name="Marcador de Posição do Número do Diapositivo 2"/>
          <p:cNvSpPr>
            <a:spLocks noGrp="1"/>
          </p:cNvSpPr>
          <p:nvPr>
            <p:ph type="sldNum" sz="quarter" idx="4294967295"/>
          </p:nvPr>
        </p:nvSpPr>
        <p:spPr>
          <a:xfrm>
            <a:off x="7010400" y="6243638"/>
            <a:ext cx="2133600" cy="457200"/>
          </a:xfrm>
        </p:spPr>
        <p:txBody>
          <a:bodyPr/>
          <a:lstStyle/>
          <a:p>
            <a:pPr>
              <a:defRPr/>
            </a:pPr>
            <a:fld id="{CE41A5A6-B842-4C9F-99A3-6E86B259E66F}" type="slidenum">
              <a:rPr lang="pt-PT" altLang="en-US" smtClean="0"/>
              <a:pPr>
                <a:defRPr/>
              </a:pPr>
              <a:t>48</a:t>
            </a:fld>
            <a:endParaRPr lang="pt-PT" altLang="en-US" dirty="0"/>
          </a:p>
        </p:txBody>
      </p:sp>
      <p:sp>
        <p:nvSpPr>
          <p:cNvPr id="6" name="Arrow: Left 5">
            <a:extLst>
              <a:ext uri="{FF2B5EF4-FFF2-40B4-BE49-F238E27FC236}">
                <a16:creationId xmlns:a16="http://schemas.microsoft.com/office/drawing/2014/main" id="{9DA35C0B-1156-4CA0-8BF5-7174A693807E}"/>
              </a:ext>
            </a:extLst>
          </p:cNvPr>
          <p:cNvSpPr/>
          <p:nvPr/>
        </p:nvSpPr>
        <p:spPr>
          <a:xfrm>
            <a:off x="3419872" y="5400328"/>
            <a:ext cx="864096"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04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Marcador de Posição de Conteúdo 2"/>
          <p:cNvSpPr>
            <a:spLocks noGrp="1"/>
          </p:cNvSpPr>
          <p:nvPr>
            <p:ph idx="1"/>
          </p:nvPr>
        </p:nvSpPr>
        <p:spPr>
          <a:xfrm>
            <a:off x="411163" y="5408885"/>
            <a:ext cx="8229600" cy="1260475"/>
          </a:xfrm>
        </p:spPr>
        <p:txBody>
          <a:bodyPr/>
          <a:lstStyle/>
          <a:p>
            <a:pPr marL="0" indent="0" algn="ctr">
              <a:buFont typeface="Wingdings" pitchFamily="2" charset="2"/>
              <a:buNone/>
            </a:pPr>
            <a:r>
              <a:rPr lang="en-US" altLang="pt-PT" sz="2400" dirty="0"/>
              <a:t>Parallel Projection			Perspective Projection</a:t>
            </a:r>
          </a:p>
          <a:p>
            <a:pPr marL="0" indent="0" algn="ctr">
              <a:buFont typeface="Wingdings" pitchFamily="2" charset="2"/>
              <a:buNone/>
            </a:pPr>
            <a:r>
              <a:rPr lang="en-US" altLang="pt-PT" sz="2400" dirty="0"/>
              <a:t> </a:t>
            </a:r>
            <a:r>
              <a:rPr lang="en-US" altLang="pt-PT" sz="2000" dirty="0"/>
              <a:t>(allows measures)        </a:t>
            </a:r>
            <a:r>
              <a:rPr lang="en-US" altLang="pt-PT" sz="2400" dirty="0"/>
              <a:t>		              </a:t>
            </a:r>
            <a:r>
              <a:rPr lang="en-US" altLang="pt-PT" sz="2000" dirty="0"/>
              <a:t> (more realistic images)</a:t>
            </a:r>
          </a:p>
        </p:txBody>
      </p:sp>
      <p:sp>
        <p:nvSpPr>
          <p:cNvPr id="106498" name="Título 1"/>
          <p:cNvSpPr>
            <a:spLocks noGrp="1"/>
          </p:cNvSpPr>
          <p:nvPr>
            <p:ph type="title"/>
          </p:nvPr>
        </p:nvSpPr>
        <p:spPr>
          <a:xfrm>
            <a:off x="437196" y="332656"/>
            <a:ext cx="8229600" cy="1139825"/>
          </a:xfrm>
        </p:spPr>
        <p:txBody>
          <a:bodyPr/>
          <a:lstStyle/>
          <a:p>
            <a:r>
              <a:rPr lang="en-US" altLang="pt-PT" sz="2800" dirty="0"/>
              <a:t>Projection (from 3D to 2D)</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46FD6FCA-D08F-48BF-A47A-B78286C5FD26}" type="slidenum">
              <a:rPr lang="pt-PT" altLang="en-US" smtClean="0"/>
              <a:pPr>
                <a:defRPr/>
              </a:pPr>
              <a:t>49</a:t>
            </a:fld>
            <a:endParaRPr lang="pt-PT" altLang="en-US" dirty="0"/>
          </a:p>
        </p:txBody>
      </p:sp>
      <p:pic>
        <p:nvPicPr>
          <p:cNvPr id="106501" name="Picture 20" descr="pers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2689200"/>
            <a:ext cx="381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21" descr="orth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2689200"/>
            <a:ext cx="381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Line 22"/>
          <p:cNvSpPr>
            <a:spLocks noChangeShapeType="1"/>
          </p:cNvSpPr>
          <p:nvPr/>
        </p:nvSpPr>
        <p:spPr bwMode="auto">
          <a:xfrm flipH="1">
            <a:off x="1832749" y="3068960"/>
            <a:ext cx="2879725"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6504" name="Line 23"/>
          <p:cNvSpPr>
            <a:spLocks noChangeShapeType="1"/>
          </p:cNvSpPr>
          <p:nvPr/>
        </p:nvSpPr>
        <p:spPr bwMode="auto">
          <a:xfrm flipH="1">
            <a:off x="1419225" y="2806700"/>
            <a:ext cx="2879725" cy="1439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6505" name="Line 24"/>
          <p:cNvSpPr>
            <a:spLocks noChangeShapeType="1"/>
          </p:cNvSpPr>
          <p:nvPr/>
        </p:nvSpPr>
        <p:spPr bwMode="auto">
          <a:xfrm flipH="1">
            <a:off x="6242102" y="2782738"/>
            <a:ext cx="2687134" cy="2230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6506" name="Line 25"/>
          <p:cNvSpPr>
            <a:spLocks noChangeShapeType="1"/>
          </p:cNvSpPr>
          <p:nvPr/>
        </p:nvSpPr>
        <p:spPr bwMode="auto">
          <a:xfrm flipH="1">
            <a:off x="6876256" y="2996999"/>
            <a:ext cx="2026444" cy="20500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 name="CaixaDeTexto 1"/>
          <p:cNvSpPr txBox="1"/>
          <p:nvPr/>
        </p:nvSpPr>
        <p:spPr>
          <a:xfrm>
            <a:off x="29209" y="1327495"/>
            <a:ext cx="9166292" cy="769441"/>
          </a:xfrm>
          <a:prstGeom prst="rect">
            <a:avLst/>
          </a:prstGeom>
          <a:noFill/>
        </p:spPr>
        <p:txBody>
          <a:bodyPr wrap="none" rtlCol="0">
            <a:spAutoFit/>
          </a:bodyPr>
          <a:lstStyle/>
          <a:p>
            <a:r>
              <a:rPr lang="en-US" sz="2000" dirty="0"/>
              <a:t>2D representations of a 3D scene may be done in different ways (in CG </a:t>
            </a:r>
          </a:p>
          <a:p>
            <a:r>
              <a:rPr lang="en-US" sz="2000" dirty="0"/>
              <a:t>geometric planar projections are used</a:t>
            </a:r>
            <a:r>
              <a:rPr lang="en-US" sz="2400" dirty="0"/>
              <a:t>: </a:t>
            </a:r>
            <a:r>
              <a:rPr lang="en-US" sz="2000" dirty="0"/>
              <a:t>straight projectors/planar viewing plane)</a:t>
            </a:r>
          </a:p>
        </p:txBody>
      </p:sp>
      <p:sp>
        <p:nvSpPr>
          <p:cNvPr id="3" name="Rectângulo 2"/>
          <p:cNvSpPr/>
          <p:nvPr/>
        </p:nvSpPr>
        <p:spPr>
          <a:xfrm>
            <a:off x="573085" y="6273225"/>
            <a:ext cx="5655097" cy="584775"/>
          </a:xfrm>
          <a:prstGeom prst="rect">
            <a:avLst/>
          </a:prstGeom>
        </p:spPr>
        <p:txBody>
          <a:bodyPr wrap="square">
            <a:spAutoFit/>
          </a:bodyPr>
          <a:lstStyle/>
          <a:p>
            <a:r>
              <a:rPr lang="en-US" dirty="0">
                <a:hlinkClick r:id="rId4"/>
              </a:rPr>
              <a:t>https://www.britannica.com/science/projection-geometry</a:t>
            </a:r>
            <a:endParaRPr lang="en-US" dirty="0"/>
          </a:p>
          <a:p>
            <a:endParaRPr lang="en-US" dirty="0"/>
          </a:p>
        </p:txBody>
      </p:sp>
    </p:spTree>
    <p:extLst>
      <p:ext uri="{BB962C8B-B14F-4D97-AF65-F5344CB8AC3E}">
        <p14:creationId xmlns:p14="http://schemas.microsoft.com/office/powerpoint/2010/main" val="3330942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3"/>
          <p:cNvSpPr>
            <a:spLocks noGrp="1" noChangeArrowheads="1"/>
          </p:cNvSpPr>
          <p:nvPr>
            <p:ph idx="1"/>
          </p:nvPr>
        </p:nvSpPr>
        <p:spPr>
          <a:xfrm>
            <a:off x="467544" y="1196752"/>
            <a:ext cx="8229600" cy="4862512"/>
          </a:xfrm>
        </p:spPr>
        <p:txBody>
          <a:bodyPr/>
          <a:lstStyle/>
          <a:p>
            <a:pPr eaLnBrk="1" hangingPunct="1">
              <a:lnSpc>
                <a:spcPct val="90000"/>
              </a:lnSpc>
            </a:pPr>
            <a:r>
              <a:rPr lang="en-US" altLang="pt-PT" sz="2600" dirty="0"/>
              <a:t>Create 2D / 3D scenes from simple primitives</a:t>
            </a:r>
          </a:p>
          <a:p>
            <a:pPr lvl="4" eaLnBrk="1" hangingPunct="1">
              <a:lnSpc>
                <a:spcPct val="90000"/>
              </a:lnSpc>
            </a:pPr>
            <a:endParaRPr lang="en-US" altLang="pt-PT" sz="1800" dirty="0"/>
          </a:p>
          <a:p>
            <a:pPr eaLnBrk="1" hangingPunct="1">
              <a:lnSpc>
                <a:spcPct val="90000"/>
              </a:lnSpc>
            </a:pPr>
            <a:r>
              <a:rPr lang="en-US" altLang="pt-PT" sz="2600" dirty="0"/>
              <a:t>OpenGL and variants …</a:t>
            </a:r>
          </a:p>
          <a:p>
            <a:pPr lvl="1" eaLnBrk="1" hangingPunct="1">
              <a:lnSpc>
                <a:spcPct val="90000"/>
              </a:lnSpc>
            </a:pPr>
            <a:r>
              <a:rPr lang="en-US" altLang="pt-PT" sz="2200" dirty="0"/>
              <a:t>Rendering</a:t>
            </a:r>
          </a:p>
          <a:p>
            <a:pPr lvl="1" eaLnBrk="1" hangingPunct="1">
              <a:lnSpc>
                <a:spcPct val="90000"/>
              </a:lnSpc>
            </a:pPr>
            <a:r>
              <a:rPr lang="en-US" altLang="pt-PT" sz="2200" dirty="0"/>
              <a:t>No modeling or interaction facilities</a:t>
            </a:r>
          </a:p>
          <a:p>
            <a:pPr lvl="4" eaLnBrk="1" hangingPunct="1">
              <a:lnSpc>
                <a:spcPct val="90000"/>
              </a:lnSpc>
            </a:pPr>
            <a:endParaRPr lang="en-US" altLang="pt-PT" sz="1800" dirty="0"/>
          </a:p>
          <a:p>
            <a:pPr eaLnBrk="1" hangingPunct="1">
              <a:lnSpc>
                <a:spcPct val="90000"/>
              </a:lnSpc>
            </a:pPr>
            <a:r>
              <a:rPr lang="en-US" altLang="pt-PT" sz="2600" dirty="0"/>
              <a:t>Direct 3D – Microsoft</a:t>
            </a:r>
          </a:p>
          <a:p>
            <a:pPr lvl="4" eaLnBrk="1" hangingPunct="1">
              <a:lnSpc>
                <a:spcPct val="90000"/>
              </a:lnSpc>
            </a:pPr>
            <a:endParaRPr lang="en-US" altLang="pt-PT" sz="1800" dirty="0"/>
          </a:p>
          <a:p>
            <a:pPr eaLnBrk="1" hangingPunct="1">
              <a:lnSpc>
                <a:spcPct val="90000"/>
              </a:lnSpc>
            </a:pPr>
            <a:r>
              <a:rPr lang="en-US" altLang="pt-PT" sz="2600" dirty="0"/>
              <a:t>VTK</a:t>
            </a:r>
          </a:p>
          <a:p>
            <a:pPr lvl="1" eaLnBrk="1" hangingPunct="1">
              <a:lnSpc>
                <a:spcPct val="90000"/>
              </a:lnSpc>
            </a:pPr>
            <a:r>
              <a:rPr lang="en-US" altLang="pt-PT" sz="2200" dirty="0"/>
              <a:t>3D CG + Image processing + Visualization</a:t>
            </a:r>
          </a:p>
          <a:p>
            <a:pPr lvl="4" eaLnBrk="1" hangingPunct="1">
              <a:lnSpc>
                <a:spcPct val="90000"/>
              </a:lnSpc>
            </a:pPr>
            <a:endParaRPr lang="en-US" altLang="pt-PT" sz="1800" dirty="0"/>
          </a:p>
          <a:p>
            <a:pPr eaLnBrk="1" hangingPunct="1">
              <a:lnSpc>
                <a:spcPct val="90000"/>
              </a:lnSpc>
            </a:pPr>
            <a:r>
              <a:rPr lang="en-US" altLang="pt-PT" sz="2600" dirty="0"/>
              <a:t>Three.js</a:t>
            </a:r>
          </a:p>
          <a:p>
            <a:pPr eaLnBrk="1" hangingPunct="1">
              <a:lnSpc>
                <a:spcPct val="90000"/>
              </a:lnSpc>
            </a:pPr>
            <a:endParaRPr lang="pt-PT" altLang="pt-PT" sz="2600" dirty="0"/>
          </a:p>
          <a:p>
            <a:pPr eaLnBrk="1" hangingPunct="1">
              <a:lnSpc>
                <a:spcPct val="90000"/>
              </a:lnSpc>
            </a:pPr>
            <a:r>
              <a:rPr lang="pt-PT" altLang="pt-PT" sz="2600" dirty="0"/>
              <a:t>Vulkan …</a:t>
            </a:r>
            <a:endParaRPr lang="en-US" altLang="pt-PT" sz="2600" dirty="0"/>
          </a:p>
        </p:txBody>
      </p:sp>
      <p:sp>
        <p:nvSpPr>
          <p:cNvPr id="70659" name="Rectangle 2"/>
          <p:cNvSpPr>
            <a:spLocks noGrp="1" noChangeArrowheads="1"/>
          </p:cNvSpPr>
          <p:nvPr>
            <p:ph type="title"/>
          </p:nvPr>
        </p:nvSpPr>
        <p:spPr>
          <a:xfrm>
            <a:off x="467544" y="116632"/>
            <a:ext cx="8229600" cy="1139825"/>
          </a:xfrm>
        </p:spPr>
        <p:txBody>
          <a:bodyPr/>
          <a:lstStyle/>
          <a:p>
            <a:pPr eaLnBrk="1" hangingPunct="1"/>
            <a:r>
              <a:rPr lang="en-US" altLang="pt-PT" sz="2800" dirty="0"/>
              <a:t>Computer Graphics APIs</a:t>
            </a:r>
          </a:p>
        </p:txBody>
      </p:sp>
      <p:sp>
        <p:nvSpPr>
          <p:cNvPr id="5" name="Marcador de Posição do Número do Diapositivo 5"/>
          <p:cNvSpPr>
            <a:spLocks noGrp="1"/>
          </p:cNvSpPr>
          <p:nvPr>
            <p:ph type="sldNum" sz="quarter" idx="4294967295"/>
          </p:nvPr>
        </p:nvSpPr>
        <p:spPr>
          <a:xfrm>
            <a:off x="7010400" y="6243638"/>
            <a:ext cx="2133600" cy="457200"/>
          </a:xfrm>
        </p:spPr>
        <p:txBody>
          <a:bodyPr/>
          <a:lstStyle/>
          <a:p>
            <a:pPr>
              <a:defRPr/>
            </a:pPr>
            <a:fld id="{208B8FA2-36BF-458A-9CE0-F3A2901CED92}" type="slidenum">
              <a:rPr lang="pt-PT" altLang="en-US"/>
              <a:pPr>
                <a:defRPr/>
              </a:pPr>
              <a:t>5</a:t>
            </a:fld>
            <a:endParaRPr lang="pt-PT" altLang="en-US" dirty="0"/>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5949280"/>
            <a:ext cx="15811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313" y="1713580"/>
            <a:ext cx="1426597" cy="601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2885" y="3140968"/>
            <a:ext cx="19240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1" y="3826768"/>
            <a:ext cx="1152128" cy="686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8847" y="2432604"/>
            <a:ext cx="1373474" cy="564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4102" y="5051418"/>
            <a:ext cx="1620962" cy="818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descr="OpenGL 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3157" y="1697796"/>
            <a:ext cx="2047875"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8526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86" y="91441"/>
            <a:ext cx="8689042" cy="66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ítulo 2"/>
          <p:cNvSpPr>
            <a:spLocks noGrp="1"/>
          </p:cNvSpPr>
          <p:nvPr>
            <p:ph type="title"/>
          </p:nvPr>
        </p:nvSpPr>
        <p:spPr>
          <a:xfrm>
            <a:off x="395536" y="6273"/>
            <a:ext cx="8229600" cy="1139825"/>
          </a:xfrm>
        </p:spPr>
        <p:txBody>
          <a:bodyPr/>
          <a:lstStyle/>
          <a:p>
            <a:pPr algn="l"/>
            <a:r>
              <a:rPr lang="en-US" sz="2800" dirty="0"/>
              <a:t>Planar geometric </a:t>
            </a:r>
            <a:br>
              <a:rPr lang="en-US" sz="2800" dirty="0"/>
            </a:br>
            <a:r>
              <a:rPr lang="en-US" sz="2800" dirty="0"/>
              <a:t>projections</a:t>
            </a:r>
          </a:p>
        </p:txBody>
      </p:sp>
      <p:sp>
        <p:nvSpPr>
          <p:cNvPr id="4" name="Rectângulo 3"/>
          <p:cNvSpPr/>
          <p:nvPr/>
        </p:nvSpPr>
        <p:spPr>
          <a:xfrm>
            <a:off x="5148064" y="6109812"/>
            <a:ext cx="3672408" cy="584775"/>
          </a:xfrm>
          <a:prstGeom prst="rect">
            <a:avLst/>
          </a:prstGeom>
        </p:spPr>
        <p:txBody>
          <a:bodyPr wrap="square">
            <a:spAutoFit/>
          </a:bodyPr>
          <a:lstStyle/>
          <a:p>
            <a:r>
              <a:rPr lang="en-US" dirty="0">
                <a:hlinkClick r:id="rId3"/>
              </a:rPr>
              <a:t>https://www.javatpoint.com/computer-graphics-projection</a:t>
            </a:r>
            <a:endParaRPr lang="en-US" dirty="0"/>
          </a:p>
        </p:txBody>
      </p:sp>
    </p:spTree>
    <p:extLst>
      <p:ext uri="{BB962C8B-B14F-4D97-AF65-F5344CB8AC3E}">
        <p14:creationId xmlns:p14="http://schemas.microsoft.com/office/powerpoint/2010/main" val="1282814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Marcador de Posição de Conteúdo 2"/>
          <p:cNvSpPr>
            <a:spLocks noGrp="1"/>
          </p:cNvSpPr>
          <p:nvPr>
            <p:ph idx="1"/>
          </p:nvPr>
        </p:nvSpPr>
        <p:spPr>
          <a:xfrm>
            <a:off x="531813" y="5805264"/>
            <a:ext cx="8229600" cy="1260475"/>
          </a:xfrm>
        </p:spPr>
        <p:txBody>
          <a:bodyPr/>
          <a:lstStyle/>
          <a:p>
            <a:pPr marL="0" indent="0" algn="ctr">
              <a:buFont typeface="Wingdings" pitchFamily="2" charset="2"/>
              <a:buNone/>
            </a:pPr>
            <a:r>
              <a:rPr lang="en-US" altLang="pt-PT" sz="2400" dirty="0"/>
              <a:t>Parallel Projection			Perspective Projection</a:t>
            </a:r>
          </a:p>
        </p:txBody>
      </p:sp>
      <p:sp>
        <p:nvSpPr>
          <p:cNvPr id="107522" name="Título 1"/>
          <p:cNvSpPr>
            <a:spLocks noGrp="1"/>
          </p:cNvSpPr>
          <p:nvPr>
            <p:ph type="title"/>
          </p:nvPr>
        </p:nvSpPr>
        <p:spPr>
          <a:xfrm>
            <a:off x="330428" y="83784"/>
            <a:ext cx="8229600" cy="1139825"/>
          </a:xfrm>
        </p:spPr>
        <p:txBody>
          <a:bodyPr/>
          <a:lstStyle/>
          <a:p>
            <a:r>
              <a:rPr lang="en-US" altLang="pt-PT" sz="2800" dirty="0"/>
              <a:t>Projections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B0DCF350-C96A-4881-9612-4963F0768716}" type="slidenum">
              <a:rPr lang="pt-PT" altLang="en-US" smtClean="0"/>
              <a:pPr>
                <a:defRPr/>
              </a:pPr>
              <a:t>51</a:t>
            </a:fld>
            <a:endParaRPr lang="pt-PT" altLang="en-US" dirty="0"/>
          </a:p>
        </p:txBody>
      </p:sp>
      <p:grpSp>
        <p:nvGrpSpPr>
          <p:cNvPr id="107525" name="Group 18"/>
          <p:cNvGrpSpPr>
            <a:grpSpLocks noChangeAspect="1"/>
          </p:cNvGrpSpPr>
          <p:nvPr/>
        </p:nvGrpSpPr>
        <p:grpSpPr bwMode="auto">
          <a:xfrm>
            <a:off x="242702" y="897522"/>
            <a:ext cx="3402012" cy="2652713"/>
            <a:chOff x="204" y="1480"/>
            <a:chExt cx="2478" cy="1908"/>
          </a:xfrm>
        </p:grpSpPr>
        <p:pic>
          <p:nvPicPr>
            <p:cNvPr id="1075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1480"/>
              <a:ext cx="2478"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3" name="Line 9"/>
            <p:cNvSpPr>
              <a:spLocks noChangeShapeType="1"/>
            </p:cNvSpPr>
            <p:nvPr/>
          </p:nvSpPr>
          <p:spPr bwMode="auto">
            <a:xfrm flipV="1">
              <a:off x="1882" y="1616"/>
              <a:ext cx="635" cy="49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7534" name="Line 10"/>
            <p:cNvSpPr>
              <a:spLocks noChangeShapeType="1"/>
            </p:cNvSpPr>
            <p:nvPr/>
          </p:nvSpPr>
          <p:spPr bwMode="auto">
            <a:xfrm>
              <a:off x="2517" y="1616"/>
              <a:ext cx="0" cy="117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7535" name="Line 11"/>
            <p:cNvSpPr>
              <a:spLocks noChangeShapeType="1"/>
            </p:cNvSpPr>
            <p:nvPr/>
          </p:nvSpPr>
          <p:spPr bwMode="auto">
            <a:xfrm>
              <a:off x="1882" y="2115"/>
              <a:ext cx="0" cy="117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7536" name="Line 12"/>
            <p:cNvSpPr>
              <a:spLocks noChangeShapeType="1"/>
            </p:cNvSpPr>
            <p:nvPr/>
          </p:nvSpPr>
          <p:spPr bwMode="auto">
            <a:xfrm flipV="1">
              <a:off x="1882" y="2795"/>
              <a:ext cx="635" cy="49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07526" name="Group 19"/>
          <p:cNvGrpSpPr>
            <a:grpSpLocks/>
          </p:cNvGrpSpPr>
          <p:nvPr/>
        </p:nvGrpSpPr>
        <p:grpSpPr bwMode="auto">
          <a:xfrm>
            <a:off x="4705308" y="1018378"/>
            <a:ext cx="3914775" cy="2790825"/>
            <a:chOff x="3107" y="1570"/>
            <a:chExt cx="2466" cy="1758"/>
          </a:xfrm>
        </p:grpSpPr>
        <p:pic>
          <p:nvPicPr>
            <p:cNvPr id="10752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7" y="1570"/>
              <a:ext cx="2466" cy="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8" name="Line 14"/>
            <p:cNvSpPr>
              <a:spLocks noChangeShapeType="1"/>
            </p:cNvSpPr>
            <p:nvPr/>
          </p:nvSpPr>
          <p:spPr bwMode="auto">
            <a:xfrm flipV="1">
              <a:off x="4604" y="1570"/>
              <a:ext cx="635" cy="49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7529" name="Line 15"/>
            <p:cNvSpPr>
              <a:spLocks noChangeShapeType="1"/>
            </p:cNvSpPr>
            <p:nvPr/>
          </p:nvSpPr>
          <p:spPr bwMode="auto">
            <a:xfrm flipV="1">
              <a:off x="4649" y="2750"/>
              <a:ext cx="590" cy="49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7530" name="Line 16"/>
            <p:cNvSpPr>
              <a:spLocks noChangeShapeType="1"/>
            </p:cNvSpPr>
            <p:nvPr/>
          </p:nvSpPr>
          <p:spPr bwMode="auto">
            <a:xfrm>
              <a:off x="5239" y="1570"/>
              <a:ext cx="0" cy="117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7531" name="Line 17"/>
            <p:cNvSpPr>
              <a:spLocks noChangeShapeType="1"/>
            </p:cNvSpPr>
            <p:nvPr/>
          </p:nvSpPr>
          <p:spPr bwMode="auto">
            <a:xfrm>
              <a:off x="4604" y="2069"/>
              <a:ext cx="45" cy="1134"/>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pic>
        <p:nvPicPr>
          <p:cNvPr id="3993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43506"/>
          <a:stretch/>
        </p:blipFill>
        <p:spPr bwMode="auto">
          <a:xfrm>
            <a:off x="4705308" y="3483502"/>
            <a:ext cx="2232248" cy="2393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7628" t="22089"/>
          <a:stretch/>
        </p:blipFill>
        <p:spPr bwMode="auto">
          <a:xfrm>
            <a:off x="1115616" y="3960380"/>
            <a:ext cx="1656184" cy="1844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ângulo 2"/>
          <p:cNvSpPr/>
          <p:nvPr/>
        </p:nvSpPr>
        <p:spPr>
          <a:xfrm>
            <a:off x="2951206" y="3403571"/>
            <a:ext cx="3163581" cy="1015663"/>
          </a:xfrm>
          <a:prstGeom prst="rect">
            <a:avLst/>
          </a:prstGeom>
        </p:spPr>
        <p:txBody>
          <a:bodyPr wrap="square">
            <a:spAutoFit/>
          </a:bodyPr>
          <a:lstStyle/>
          <a:p>
            <a:r>
              <a:rPr lang="en-US" sz="2000" dirty="0">
                <a:latin typeface="+mn-lt"/>
              </a:rPr>
              <a:t>Examples of resulting  representation on the viewing plane</a:t>
            </a:r>
          </a:p>
        </p:txBody>
      </p:sp>
      <p:sp>
        <p:nvSpPr>
          <p:cNvPr id="21" name="Rectangle 5"/>
          <p:cNvSpPr>
            <a:spLocks noChangeArrowheads="1"/>
          </p:cNvSpPr>
          <p:nvPr/>
        </p:nvSpPr>
        <p:spPr bwMode="auto">
          <a:xfrm>
            <a:off x="2951206" y="6309320"/>
            <a:ext cx="271766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2000" dirty="0">
                <a:solidFill>
                  <a:schemeClr val="accent5">
                    <a:lumMod val="75000"/>
                  </a:schemeClr>
                </a:solidFill>
              </a:rPr>
              <a:t>Hearn &amp; Baker, 2004</a:t>
            </a:r>
            <a:r>
              <a:rPr lang="en-US" altLang="pt-PT" sz="1800" dirty="0">
                <a:solidFill>
                  <a:schemeClr val="accent5">
                    <a:lumMod val="75000"/>
                  </a:schemeClr>
                </a:solidFill>
              </a:rPr>
              <a:t>)</a:t>
            </a:r>
          </a:p>
        </p:txBody>
      </p:sp>
      <p:sp>
        <p:nvSpPr>
          <p:cNvPr id="22" name="Rectângulo 2">
            <a:extLst>
              <a:ext uri="{FF2B5EF4-FFF2-40B4-BE49-F238E27FC236}">
                <a16:creationId xmlns:a16="http://schemas.microsoft.com/office/drawing/2014/main" id="{9F1F4A43-0F0A-4474-BA35-1B2BC12E72FD}"/>
              </a:ext>
            </a:extLst>
          </p:cNvPr>
          <p:cNvSpPr/>
          <p:nvPr/>
        </p:nvSpPr>
        <p:spPr>
          <a:xfrm>
            <a:off x="7980447" y="2412273"/>
            <a:ext cx="1416355" cy="707886"/>
          </a:xfrm>
          <a:prstGeom prst="rect">
            <a:avLst/>
          </a:prstGeom>
        </p:spPr>
        <p:txBody>
          <a:bodyPr wrap="square">
            <a:spAutoFit/>
          </a:bodyPr>
          <a:lstStyle/>
          <a:p>
            <a:r>
              <a:rPr lang="en-US" sz="2000" dirty="0">
                <a:latin typeface="+mn-lt"/>
              </a:rPr>
              <a:t>projection center</a:t>
            </a:r>
          </a:p>
        </p:txBody>
      </p:sp>
      <p:sp>
        <p:nvSpPr>
          <p:cNvPr id="24" name="Rectângulo 2">
            <a:extLst>
              <a:ext uri="{FF2B5EF4-FFF2-40B4-BE49-F238E27FC236}">
                <a16:creationId xmlns:a16="http://schemas.microsoft.com/office/drawing/2014/main" id="{9D810043-C2B2-45C5-B36F-C07473EBCAE0}"/>
              </a:ext>
            </a:extLst>
          </p:cNvPr>
          <p:cNvSpPr/>
          <p:nvPr/>
        </p:nvSpPr>
        <p:spPr>
          <a:xfrm>
            <a:off x="314034" y="2536098"/>
            <a:ext cx="1416355" cy="1631216"/>
          </a:xfrm>
          <a:prstGeom prst="rect">
            <a:avLst/>
          </a:prstGeom>
        </p:spPr>
        <p:txBody>
          <a:bodyPr wrap="square">
            <a:spAutoFit/>
          </a:bodyPr>
          <a:lstStyle/>
          <a:p>
            <a:r>
              <a:rPr lang="en-US" sz="2000" dirty="0">
                <a:latin typeface="+mn-lt"/>
              </a:rPr>
              <a:t>Parallel projectors (projection center at infinity)</a:t>
            </a:r>
          </a:p>
        </p:txBody>
      </p:sp>
    </p:spTree>
    <p:extLst>
      <p:ext uri="{BB962C8B-B14F-4D97-AF65-F5344CB8AC3E}">
        <p14:creationId xmlns:p14="http://schemas.microsoft.com/office/powerpoint/2010/main" val="949000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7628" t="22089"/>
          <a:stretch/>
        </p:blipFill>
        <p:spPr bwMode="auto">
          <a:xfrm>
            <a:off x="6086350" y="481216"/>
            <a:ext cx="2125848" cy="236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546" name="Título 1"/>
          <p:cNvSpPr>
            <a:spLocks noGrp="1"/>
          </p:cNvSpPr>
          <p:nvPr>
            <p:ph type="title"/>
          </p:nvPr>
        </p:nvSpPr>
        <p:spPr>
          <a:xfrm>
            <a:off x="251520" y="260648"/>
            <a:ext cx="8229600" cy="1139825"/>
          </a:xfrm>
        </p:spPr>
        <p:txBody>
          <a:bodyPr/>
          <a:lstStyle/>
          <a:p>
            <a:r>
              <a:rPr lang="en-US" altLang="pt-PT" sz="2800" dirty="0"/>
              <a:t>Parallel Projections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59378FC9-760F-4662-A8F8-93DAEAFA11E3}" type="slidenum">
              <a:rPr lang="pt-PT" altLang="en-US" smtClean="0"/>
              <a:pPr>
                <a:defRPr/>
              </a:pPr>
              <a:t>52</a:t>
            </a:fld>
            <a:endParaRPr lang="pt-PT" altLang="en-US" dirty="0"/>
          </a:p>
        </p:txBody>
      </p:sp>
      <p:sp>
        <p:nvSpPr>
          <p:cNvPr id="2" name="CaixaDeTexto 1"/>
          <p:cNvSpPr txBox="1"/>
          <p:nvPr/>
        </p:nvSpPr>
        <p:spPr>
          <a:xfrm>
            <a:off x="6086350" y="2983297"/>
            <a:ext cx="3310186" cy="830997"/>
          </a:xfrm>
          <a:prstGeom prst="rect">
            <a:avLst/>
          </a:prstGeom>
          <a:noFill/>
        </p:spPr>
        <p:txBody>
          <a:bodyPr wrap="square" rtlCol="0">
            <a:spAutoFit/>
          </a:bodyPr>
          <a:lstStyle/>
          <a:p>
            <a:r>
              <a:rPr lang="en-US" sz="2400" dirty="0">
                <a:latin typeface="+mn-lt"/>
              </a:rPr>
              <a:t>Orthographic / Axonometric projection</a:t>
            </a:r>
          </a:p>
        </p:txBody>
      </p:sp>
      <p:sp>
        <p:nvSpPr>
          <p:cNvPr id="3" name="CaixaDeTexto 2"/>
          <p:cNvSpPr txBox="1"/>
          <p:nvPr/>
        </p:nvSpPr>
        <p:spPr>
          <a:xfrm>
            <a:off x="6444208" y="4263480"/>
            <a:ext cx="2518510" cy="461665"/>
          </a:xfrm>
          <a:prstGeom prst="rect">
            <a:avLst/>
          </a:prstGeom>
          <a:noFill/>
        </p:spPr>
        <p:txBody>
          <a:bodyPr wrap="none" rtlCol="0">
            <a:spAutoFit/>
          </a:bodyPr>
          <a:lstStyle/>
          <a:p>
            <a:r>
              <a:rPr lang="en-US" sz="2400" dirty="0">
                <a:latin typeface="+mn-lt"/>
              </a:rPr>
              <a:t>Oblique projection</a:t>
            </a:r>
          </a:p>
        </p:txBody>
      </p:sp>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482" y="4725145"/>
            <a:ext cx="4301862" cy="2132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aixaDeTexto 9"/>
          <p:cNvSpPr txBox="1"/>
          <p:nvPr/>
        </p:nvSpPr>
        <p:spPr>
          <a:xfrm>
            <a:off x="181766" y="5346247"/>
            <a:ext cx="4626716" cy="461665"/>
          </a:xfrm>
          <a:prstGeom prst="rect">
            <a:avLst/>
          </a:prstGeom>
          <a:noFill/>
        </p:spPr>
        <p:txBody>
          <a:bodyPr wrap="none" rtlCol="0">
            <a:spAutoFit/>
          </a:bodyPr>
          <a:lstStyle/>
          <a:p>
            <a:r>
              <a:rPr lang="en-US" sz="2400" dirty="0">
                <a:latin typeface="+mn-lt"/>
              </a:rPr>
              <a:t>Orthographic/ Multiview projection</a:t>
            </a:r>
          </a:p>
        </p:txBody>
      </p:sp>
      <p:pic>
        <p:nvPicPr>
          <p:cNvPr id="409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897" y="1556792"/>
            <a:ext cx="469582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5"/>
          <p:cNvSpPr>
            <a:spLocks noChangeArrowheads="1"/>
          </p:cNvSpPr>
          <p:nvPr/>
        </p:nvSpPr>
        <p:spPr bwMode="auto">
          <a:xfrm>
            <a:off x="343609" y="5949280"/>
            <a:ext cx="224279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r>
              <a:rPr lang="en-US" altLang="pt-PT" sz="1800" dirty="0">
                <a:solidFill>
                  <a:schemeClr val="accent5">
                    <a:lumMod val="75000"/>
                  </a:schemeClr>
                </a:solidFill>
              </a:rPr>
              <a:t>)</a:t>
            </a:r>
          </a:p>
        </p:txBody>
      </p:sp>
    </p:spTree>
    <p:extLst>
      <p:ext uri="{BB962C8B-B14F-4D97-AF65-F5344CB8AC3E}">
        <p14:creationId xmlns:p14="http://schemas.microsoft.com/office/powerpoint/2010/main" val="748154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3A367-93B8-4C45-A210-D02EF55B8CFD}"/>
              </a:ext>
            </a:extLst>
          </p:cNvPr>
          <p:cNvPicPr>
            <a:picLocks noChangeAspect="1"/>
          </p:cNvPicPr>
          <p:nvPr/>
        </p:nvPicPr>
        <p:blipFill>
          <a:blip r:embed="rId2"/>
          <a:stretch>
            <a:fillRect/>
          </a:stretch>
        </p:blipFill>
        <p:spPr>
          <a:xfrm>
            <a:off x="2610670" y="871141"/>
            <a:ext cx="6192688" cy="5611897"/>
          </a:xfrm>
          <a:prstGeom prst="rect">
            <a:avLst/>
          </a:prstGeom>
        </p:spPr>
      </p:pic>
      <p:sp>
        <p:nvSpPr>
          <p:cNvPr id="5" name="Rectângulo 2">
            <a:extLst>
              <a:ext uri="{FF2B5EF4-FFF2-40B4-BE49-F238E27FC236}">
                <a16:creationId xmlns:a16="http://schemas.microsoft.com/office/drawing/2014/main" id="{961BBC06-8DD1-4CD5-BDE9-FF0DEF4F892D}"/>
              </a:ext>
            </a:extLst>
          </p:cNvPr>
          <p:cNvSpPr/>
          <p:nvPr/>
        </p:nvSpPr>
        <p:spPr>
          <a:xfrm>
            <a:off x="539552" y="404664"/>
            <a:ext cx="6192688" cy="4401205"/>
          </a:xfrm>
          <a:prstGeom prst="rect">
            <a:avLst/>
          </a:prstGeom>
        </p:spPr>
        <p:txBody>
          <a:bodyPr wrap="square">
            <a:spAutoFit/>
          </a:bodyPr>
          <a:lstStyle/>
          <a:p>
            <a:r>
              <a:rPr lang="en-US" sz="2000" dirty="0">
                <a:latin typeface="+mn-lt"/>
              </a:rPr>
              <a:t>Parallel projections are widely used in architecture</a:t>
            </a:r>
          </a:p>
          <a:p>
            <a:endParaRPr lang="pt-PT" sz="2000" dirty="0">
              <a:latin typeface="+mn-lt"/>
            </a:endParaRPr>
          </a:p>
          <a:p>
            <a:endParaRPr lang="pt-PT" sz="2000" dirty="0">
              <a:latin typeface="+mn-lt"/>
            </a:endParaRPr>
          </a:p>
          <a:p>
            <a:endParaRPr lang="pt-PT" sz="2000" dirty="0">
              <a:latin typeface="+mn-lt"/>
            </a:endParaRPr>
          </a:p>
          <a:p>
            <a:endParaRPr lang="pt-PT" sz="2000" dirty="0">
              <a:latin typeface="+mn-lt"/>
            </a:endParaRPr>
          </a:p>
          <a:p>
            <a:pPr marL="342900" indent="-342900">
              <a:buFont typeface="Arial" panose="020B0604020202020204" pitchFamily="34" charset="0"/>
              <a:buChar char="•"/>
            </a:pPr>
            <a:r>
              <a:rPr lang="en-US" sz="2000" dirty="0">
                <a:latin typeface="+mn-lt"/>
              </a:rPr>
              <a:t>Front elevation</a:t>
            </a:r>
          </a:p>
          <a:p>
            <a:pPr marL="342900" indent="-342900">
              <a:buFont typeface="Arial" panose="020B0604020202020204" pitchFamily="34" charset="0"/>
              <a:buChar char="•"/>
            </a:pPr>
            <a:endParaRPr lang="pt-PT" sz="2000" dirty="0">
              <a:latin typeface="+mn-lt"/>
            </a:endParaRPr>
          </a:p>
          <a:p>
            <a:pPr marL="342900" indent="-342900">
              <a:buFont typeface="Arial" panose="020B0604020202020204" pitchFamily="34" charset="0"/>
              <a:buChar char="•"/>
            </a:pPr>
            <a:r>
              <a:rPr lang="pt-PT" sz="2000" dirty="0">
                <a:latin typeface="+mn-lt"/>
              </a:rPr>
              <a:t>F</a:t>
            </a:r>
            <a:r>
              <a:rPr lang="en-US" sz="2000" dirty="0">
                <a:latin typeface="+mn-lt"/>
              </a:rPr>
              <a:t>loor plan</a:t>
            </a:r>
          </a:p>
          <a:p>
            <a:pPr marL="342900" indent="-342900">
              <a:buFont typeface="Arial" panose="020B0604020202020204" pitchFamily="34" charset="0"/>
              <a:buChar char="•"/>
            </a:pPr>
            <a:endParaRPr lang="pt-PT" sz="2000" dirty="0">
              <a:latin typeface="+mn-lt"/>
            </a:endParaRPr>
          </a:p>
          <a:p>
            <a:pPr marL="342900" indent="-342900">
              <a:buFont typeface="Arial" panose="020B0604020202020204" pitchFamily="34" charset="0"/>
              <a:buChar char="•"/>
            </a:pPr>
            <a:endParaRPr lang="pt-PT" sz="2000" dirty="0">
              <a:latin typeface="+mn-lt"/>
            </a:endParaRPr>
          </a:p>
          <a:p>
            <a:pPr marL="342900" indent="-342900">
              <a:buFont typeface="Arial" panose="020B0604020202020204" pitchFamily="34" charset="0"/>
              <a:buChar char="•"/>
            </a:pPr>
            <a:endParaRPr lang="pt-PT" sz="2000" dirty="0">
              <a:latin typeface="+mn-lt"/>
            </a:endParaRPr>
          </a:p>
          <a:p>
            <a:r>
              <a:rPr lang="pt-PT" sz="2000" dirty="0">
                <a:latin typeface="+mn-lt"/>
              </a:rPr>
              <a:t>A</a:t>
            </a:r>
            <a:r>
              <a:rPr lang="en-US" sz="2000" dirty="0" err="1">
                <a:latin typeface="+mn-lt"/>
              </a:rPr>
              <a:t>llowing</a:t>
            </a:r>
            <a:r>
              <a:rPr lang="en-US" sz="2000" dirty="0">
                <a:latin typeface="+mn-lt"/>
              </a:rPr>
              <a:t> distance </a:t>
            </a:r>
          </a:p>
          <a:p>
            <a:r>
              <a:rPr lang="en-US" sz="2000" dirty="0">
                <a:latin typeface="+mn-lt"/>
              </a:rPr>
              <a:t>measures</a:t>
            </a:r>
          </a:p>
          <a:p>
            <a:endParaRPr lang="en-US" sz="2000" dirty="0">
              <a:latin typeface="+mn-lt"/>
            </a:endParaRPr>
          </a:p>
        </p:txBody>
      </p:sp>
      <p:sp>
        <p:nvSpPr>
          <p:cNvPr id="6" name="Rectangle 5">
            <a:extLst>
              <a:ext uri="{FF2B5EF4-FFF2-40B4-BE49-F238E27FC236}">
                <a16:creationId xmlns:a16="http://schemas.microsoft.com/office/drawing/2014/main" id="{9A046D63-9ECC-4F35-97C7-9BCE98ED0E86}"/>
              </a:ext>
            </a:extLst>
          </p:cNvPr>
          <p:cNvSpPr/>
          <p:nvPr/>
        </p:nvSpPr>
        <p:spPr>
          <a:xfrm>
            <a:off x="2715880" y="6447582"/>
            <a:ext cx="6087478" cy="584775"/>
          </a:xfrm>
          <a:prstGeom prst="rect">
            <a:avLst/>
          </a:prstGeom>
        </p:spPr>
        <p:txBody>
          <a:bodyPr wrap="square">
            <a:spAutoFit/>
          </a:bodyPr>
          <a:lstStyle/>
          <a:p>
            <a:r>
              <a:rPr lang="en-US" dirty="0">
                <a:hlinkClick r:id="rId3"/>
              </a:rPr>
              <a:t>https://www.cadpro.com/easy-home-building-floor-plan-software/</a:t>
            </a:r>
            <a:endParaRPr lang="en-US" dirty="0"/>
          </a:p>
          <a:p>
            <a:endParaRPr lang="en-US" dirty="0"/>
          </a:p>
        </p:txBody>
      </p:sp>
    </p:spTree>
    <p:extLst>
      <p:ext uri="{BB962C8B-B14F-4D97-AF65-F5344CB8AC3E}">
        <p14:creationId xmlns:p14="http://schemas.microsoft.com/office/powerpoint/2010/main" val="4026367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340380" cy="4103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594" name="Título 1"/>
          <p:cNvSpPr>
            <a:spLocks noGrp="1"/>
          </p:cNvSpPr>
          <p:nvPr>
            <p:ph type="title"/>
          </p:nvPr>
        </p:nvSpPr>
        <p:spPr>
          <a:xfrm>
            <a:off x="467544" y="260648"/>
            <a:ext cx="8229600" cy="1139825"/>
          </a:xfrm>
        </p:spPr>
        <p:txBody>
          <a:bodyPr/>
          <a:lstStyle/>
          <a:p>
            <a:r>
              <a:rPr lang="en-US" altLang="pt-PT" sz="2800" dirty="0"/>
              <a:t>Perspective Projections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65B49D65-D165-4FE8-A661-5723F6761695}" type="slidenum">
              <a:rPr lang="pt-PT" altLang="en-US" smtClean="0"/>
              <a:pPr>
                <a:defRPr/>
              </a:pPr>
              <a:t>54</a:t>
            </a:fld>
            <a:endParaRPr lang="pt-PT" altLang="en-US" dirty="0"/>
          </a:p>
        </p:txBody>
      </p:sp>
      <p:pic>
        <p:nvPicPr>
          <p:cNvPr id="11059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428717"/>
            <a:ext cx="294005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ângulo 1"/>
          <p:cNvSpPr/>
          <p:nvPr/>
        </p:nvSpPr>
        <p:spPr>
          <a:xfrm>
            <a:off x="683568" y="1420394"/>
            <a:ext cx="3600399" cy="707886"/>
          </a:xfrm>
          <a:prstGeom prst="rect">
            <a:avLst/>
          </a:prstGeom>
        </p:spPr>
        <p:txBody>
          <a:bodyPr wrap="square">
            <a:spAutoFit/>
          </a:bodyPr>
          <a:lstStyle/>
          <a:p>
            <a:r>
              <a:rPr lang="en-US" sz="2000" b="1" dirty="0">
                <a:latin typeface="+mn-lt"/>
              </a:rPr>
              <a:t>Foreshortening</a:t>
            </a:r>
            <a:r>
              <a:rPr lang="en-US" sz="2000" dirty="0">
                <a:latin typeface="+mn-lt"/>
              </a:rPr>
              <a:t> indicates a perspective projection</a:t>
            </a:r>
          </a:p>
        </p:txBody>
      </p:sp>
      <p:cxnSp>
        <p:nvCxnSpPr>
          <p:cNvPr id="4" name="Conexão recta unidireccional 3"/>
          <p:cNvCxnSpPr/>
          <p:nvPr/>
        </p:nvCxnSpPr>
        <p:spPr>
          <a:xfrm flipH="1">
            <a:off x="2137734" y="1859394"/>
            <a:ext cx="1264100" cy="13681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 name="Rectângulo 2"/>
          <p:cNvSpPr/>
          <p:nvPr/>
        </p:nvSpPr>
        <p:spPr>
          <a:xfrm>
            <a:off x="3923928" y="4365103"/>
            <a:ext cx="5328592" cy="2092881"/>
          </a:xfrm>
          <a:prstGeom prst="rect">
            <a:avLst/>
          </a:prstGeom>
        </p:spPr>
        <p:txBody>
          <a:bodyPr wrap="square">
            <a:spAutoFit/>
          </a:bodyPr>
          <a:lstStyle/>
          <a:p>
            <a:r>
              <a:rPr lang="en-US" sz="2000" dirty="0"/>
              <a:t>Approximate representation as a scene is seen by the eye </a:t>
            </a:r>
          </a:p>
          <a:p>
            <a:endParaRPr lang="en-US" sz="2000" dirty="0">
              <a:latin typeface="+mn-lt"/>
            </a:endParaRPr>
          </a:p>
          <a:p>
            <a:r>
              <a:rPr lang="en-US" sz="1800" dirty="0">
                <a:latin typeface="Arial" panose="020B0604020202020204" pitchFamily="34" charset="0"/>
                <a:cs typeface="Arial" panose="020B0604020202020204" pitchFamily="34" charset="0"/>
              </a:rPr>
              <a:t>Object's dimensions along the line of sight appear shorter than its dimensions across the line of sight</a:t>
            </a:r>
          </a:p>
          <a:p>
            <a:r>
              <a:rPr lang="en-US" dirty="0">
                <a:latin typeface="Arial" panose="020B0604020202020204" pitchFamily="34" charset="0"/>
                <a:cs typeface="Arial" panose="020B0604020202020204" pitchFamily="34" charset="0"/>
                <a:hlinkClick r:id="rId5"/>
              </a:rPr>
              <a:t>https://en.wikipedia.org/wiki/Perspective_(graphical)</a:t>
            </a:r>
            <a:endParaRPr lang="en-US"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0665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614263" y="1157163"/>
            <a:ext cx="3543300" cy="3560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ítulo 1"/>
          <p:cNvSpPr>
            <a:spLocks noGrp="1"/>
          </p:cNvSpPr>
          <p:nvPr>
            <p:ph type="title"/>
          </p:nvPr>
        </p:nvSpPr>
        <p:spPr>
          <a:xfrm>
            <a:off x="467544" y="332656"/>
            <a:ext cx="8229600" cy="1139825"/>
          </a:xfrm>
        </p:spPr>
        <p:txBody>
          <a:bodyPr/>
          <a:lstStyle/>
          <a:p>
            <a:r>
              <a:rPr lang="en-US" altLang="pt-PT" sz="2800" dirty="0"/>
              <a:t>Perspective Projections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21628559-5F3D-4097-BF58-66DFA3170E68}" type="slidenum">
              <a:rPr lang="pt-PT" altLang="en-US" smtClean="0"/>
              <a:pPr>
                <a:defRPr/>
              </a:pPr>
              <a:t>55</a:t>
            </a:fld>
            <a:endParaRPr lang="pt-PT" altLang="en-US" dirty="0"/>
          </a:p>
        </p:txBody>
      </p:sp>
      <p:pic>
        <p:nvPicPr>
          <p:cNvPr id="10957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25" y="3212976"/>
            <a:ext cx="441007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p:cNvSpPr txBox="1"/>
          <p:nvPr/>
        </p:nvSpPr>
        <p:spPr>
          <a:xfrm>
            <a:off x="179512" y="1672522"/>
            <a:ext cx="5723490" cy="1569660"/>
          </a:xfrm>
          <a:prstGeom prst="rect">
            <a:avLst/>
          </a:prstGeom>
          <a:noFill/>
        </p:spPr>
        <p:txBody>
          <a:bodyPr wrap="none" rtlCol="0">
            <a:spAutoFit/>
          </a:bodyPr>
          <a:lstStyle/>
          <a:p>
            <a:r>
              <a:rPr lang="en-US" sz="2400" dirty="0">
                <a:latin typeface="+mn-lt"/>
              </a:rPr>
              <a:t>One vanishing point perspective projection</a:t>
            </a:r>
          </a:p>
          <a:p>
            <a:endParaRPr lang="en-US" sz="2400" dirty="0">
              <a:latin typeface="+mn-lt"/>
            </a:endParaRPr>
          </a:p>
          <a:p>
            <a:endParaRPr lang="en-US" sz="2400" dirty="0">
              <a:latin typeface="+mn-lt"/>
            </a:endParaRPr>
          </a:p>
          <a:p>
            <a:r>
              <a:rPr lang="en-US" sz="2400" dirty="0">
                <a:latin typeface="+mn-lt"/>
              </a:rPr>
              <a:t>Two vanishing points perspective projection </a:t>
            </a:r>
          </a:p>
        </p:txBody>
      </p:sp>
      <p:sp>
        <p:nvSpPr>
          <p:cNvPr id="3" name="Seta para baixo 2"/>
          <p:cNvSpPr/>
          <p:nvPr/>
        </p:nvSpPr>
        <p:spPr>
          <a:xfrm>
            <a:off x="1115616" y="3356992"/>
            <a:ext cx="288032" cy="252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eta para a direita 3"/>
          <p:cNvSpPr/>
          <p:nvPr/>
        </p:nvSpPr>
        <p:spPr>
          <a:xfrm>
            <a:off x="5148064" y="2204864"/>
            <a:ext cx="360040" cy="252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5"/>
          <p:cNvSpPr>
            <a:spLocks noChangeArrowheads="1"/>
          </p:cNvSpPr>
          <p:nvPr/>
        </p:nvSpPr>
        <p:spPr bwMode="auto">
          <a:xfrm>
            <a:off x="5861644" y="4869160"/>
            <a:ext cx="2234779"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p>
        </p:txBody>
      </p:sp>
    </p:spTree>
    <p:extLst>
      <p:ext uri="{BB962C8B-B14F-4D97-AF65-F5344CB8AC3E}">
        <p14:creationId xmlns:p14="http://schemas.microsoft.com/office/powerpoint/2010/main" val="3979867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364088" y="764704"/>
            <a:ext cx="3076932" cy="1850608"/>
          </a:xfrm>
        </p:spPr>
        <p:txBody>
          <a:bodyPr/>
          <a:lstStyle/>
          <a:p>
            <a:r>
              <a:rPr lang="en-US" sz="2400" dirty="0"/>
              <a:t>Orthographic </a:t>
            </a:r>
            <a:r>
              <a:rPr lang="en-US" sz="2400" i="1" dirty="0"/>
              <a:t>vs</a:t>
            </a:r>
            <a:r>
              <a:rPr lang="en-US" sz="2400" dirty="0"/>
              <a:t> perspective camera</a:t>
            </a:r>
            <a:br>
              <a:rPr lang="en-US" sz="2400" dirty="0"/>
            </a:br>
            <a:r>
              <a:rPr lang="en-US" sz="2400" dirty="0"/>
              <a:t>in Three.js</a:t>
            </a:r>
          </a:p>
        </p:txBody>
      </p:sp>
      <p:pic>
        <p:nvPicPr>
          <p:cNvPr id="7170" name="Picture 1" descr="image001"/>
          <p:cNvPicPr>
            <a:picLocks noChangeAspect="1" noChangeArrowheads="1"/>
          </p:cNvPicPr>
          <p:nvPr/>
        </p:nvPicPr>
        <p:blipFill rotWithShape="1">
          <a:blip r:embed="rId2">
            <a:extLst>
              <a:ext uri="{28A0092B-C50C-407E-A947-70E740481C1C}">
                <a14:useLocalDpi xmlns:a14="http://schemas.microsoft.com/office/drawing/2010/main" val="0"/>
              </a:ext>
            </a:extLst>
          </a:blip>
          <a:srcRect l="23574" t="37297" r="46102" b="14970"/>
          <a:stretch/>
        </p:blipFill>
        <p:spPr bwMode="auto">
          <a:xfrm>
            <a:off x="4572000" y="3027326"/>
            <a:ext cx="4176464" cy="370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2" descr="image002"/>
          <p:cNvPicPr>
            <a:picLocks noChangeAspect="1" noChangeArrowheads="1"/>
          </p:cNvPicPr>
          <p:nvPr/>
        </p:nvPicPr>
        <p:blipFill rotWithShape="1">
          <a:blip r:embed="rId3">
            <a:extLst>
              <a:ext uri="{28A0092B-C50C-407E-A947-70E740481C1C}">
                <a14:useLocalDpi xmlns:a14="http://schemas.microsoft.com/office/drawing/2010/main" val="0"/>
              </a:ext>
            </a:extLst>
          </a:blip>
          <a:srcRect l="22295" t="32461" r="39185" b="11085"/>
          <a:stretch/>
        </p:blipFill>
        <p:spPr bwMode="auto">
          <a:xfrm>
            <a:off x="323528" y="976000"/>
            <a:ext cx="4032448" cy="332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83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67544" y="1916832"/>
            <a:ext cx="8229600" cy="4525963"/>
          </a:xfrm>
          <a:extLst/>
        </p:spPr>
        <p:txBody>
          <a:bodyPr/>
          <a:lstStyle/>
          <a:p>
            <a:pPr>
              <a:defRPr/>
            </a:pPr>
            <a:r>
              <a:rPr lang="en-US" sz="2400" dirty="0"/>
              <a:t>Projection matrices</a:t>
            </a:r>
          </a:p>
          <a:p>
            <a:pPr lvl="8">
              <a:defRPr/>
            </a:pPr>
            <a:endParaRPr lang="en-US" sz="1600" dirty="0"/>
          </a:p>
          <a:p>
            <a:pPr>
              <a:defRPr/>
            </a:pPr>
            <a:r>
              <a:rPr lang="en-US" sz="2400" dirty="0"/>
              <a:t>Homogeneous coordinates </a:t>
            </a:r>
          </a:p>
          <a:p>
            <a:pPr lvl="8">
              <a:defRPr/>
            </a:pPr>
            <a:endParaRPr lang="en-US" sz="1600" dirty="0"/>
          </a:p>
          <a:p>
            <a:pPr>
              <a:defRPr/>
            </a:pPr>
            <a:r>
              <a:rPr lang="en-US" sz="2400" dirty="0"/>
              <a:t>Concatenation through matrix multiplication</a:t>
            </a:r>
          </a:p>
          <a:p>
            <a:pPr lvl="8">
              <a:defRPr/>
            </a:pPr>
            <a:endParaRPr lang="en-US" sz="1600" dirty="0"/>
          </a:p>
          <a:p>
            <a:pPr>
              <a:defRPr/>
            </a:pPr>
            <a:r>
              <a:rPr lang="en-US" sz="2400" dirty="0"/>
              <a:t>Don’t worry ! </a:t>
            </a:r>
          </a:p>
          <a:p>
            <a:pPr lvl="7">
              <a:defRPr/>
            </a:pPr>
            <a:endParaRPr lang="en-US" sz="1600" dirty="0"/>
          </a:p>
          <a:p>
            <a:pPr>
              <a:defRPr/>
            </a:pPr>
            <a:r>
              <a:rPr lang="en-US" sz="2400" dirty="0"/>
              <a:t>Graphics APIs implement usual projections !</a:t>
            </a:r>
          </a:p>
        </p:txBody>
      </p:sp>
      <p:sp>
        <p:nvSpPr>
          <p:cNvPr id="111618" name="Título 1"/>
          <p:cNvSpPr>
            <a:spLocks noGrp="1"/>
          </p:cNvSpPr>
          <p:nvPr>
            <p:ph type="title"/>
          </p:nvPr>
        </p:nvSpPr>
        <p:spPr>
          <a:xfrm>
            <a:off x="467544" y="332656"/>
            <a:ext cx="8229600" cy="1139825"/>
          </a:xfrm>
        </p:spPr>
        <p:txBody>
          <a:bodyPr/>
          <a:lstStyle/>
          <a:p>
            <a:r>
              <a:rPr lang="en-US" altLang="pt-PT" sz="2800" dirty="0"/>
              <a:t>How to represent/apply projections?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895D4667-068A-4123-84FA-92A4C46204E6}" type="slidenum">
              <a:rPr lang="pt-PT" altLang="en-US" smtClean="0"/>
              <a:pPr>
                <a:defRPr/>
              </a:pPr>
              <a:t>57</a:t>
            </a:fld>
            <a:endParaRPr lang="pt-PT" altLang="en-US" dirty="0"/>
          </a:p>
        </p:txBody>
      </p:sp>
    </p:spTree>
    <p:extLst>
      <p:ext uri="{BB962C8B-B14F-4D97-AF65-F5344CB8AC3E}">
        <p14:creationId xmlns:p14="http://schemas.microsoft.com/office/powerpoint/2010/main" val="3817524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68313" y="188913"/>
            <a:ext cx="8229600" cy="1143000"/>
          </a:xfrm>
        </p:spPr>
        <p:txBody>
          <a:bodyPr/>
          <a:lstStyle/>
          <a:p>
            <a:pPr algn="l"/>
            <a:r>
              <a:rPr lang="en-US" altLang="pt-PT" sz="2800" dirty="0"/>
              <a:t>How to apply Projections</a:t>
            </a:r>
            <a:r>
              <a:rPr lang="pt-PT" altLang="pt-PT" sz="2800" dirty="0"/>
              <a:t>?</a:t>
            </a:r>
          </a:p>
        </p:txBody>
      </p:sp>
      <p:sp>
        <p:nvSpPr>
          <p:cNvPr id="6" name="Marcador de Posição do Número do Diapositivo 5"/>
          <p:cNvSpPr>
            <a:spLocks noGrp="1"/>
          </p:cNvSpPr>
          <p:nvPr>
            <p:ph type="sldNum" sz="quarter" idx="4294967295"/>
          </p:nvPr>
        </p:nvSpPr>
        <p:spPr>
          <a:xfrm>
            <a:off x="7010400" y="6245225"/>
            <a:ext cx="2133600" cy="476250"/>
          </a:xfrm>
          <a:prstGeom prst="rect">
            <a:avLst/>
          </a:prstGeom>
        </p:spPr>
        <p:txBody>
          <a:bodyPr/>
          <a:lstStyle/>
          <a:p>
            <a:fld id="{6377CA69-81FE-4B36-8FD9-966108C208EC}" type="slidenum">
              <a:rPr lang="en-GB" altLang="pt-PT"/>
              <a:pPr/>
              <a:t>58</a:t>
            </a:fld>
            <a:endParaRPr lang="en-GB" altLang="pt-PT" dirty="0"/>
          </a:p>
        </p:txBody>
      </p:sp>
      <p:sp>
        <p:nvSpPr>
          <p:cNvPr id="91139" name="Text Box 3"/>
          <p:cNvSpPr txBox="1">
            <a:spLocks noChangeArrowheads="1"/>
          </p:cNvSpPr>
          <p:nvPr/>
        </p:nvSpPr>
        <p:spPr bwMode="auto">
          <a:xfrm>
            <a:off x="539751" y="1412776"/>
            <a:ext cx="8150144"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buFontTx/>
              <a:buChar char="•"/>
            </a:pPr>
            <a:r>
              <a:rPr lang="pt-PT" altLang="pt-PT" dirty="0">
                <a:latin typeface="+mn-lt"/>
              </a:rPr>
              <a:t> </a:t>
            </a:r>
            <a:r>
              <a:rPr lang="en-US" altLang="pt-PT" sz="2400" dirty="0">
                <a:latin typeface="+mn-lt"/>
              </a:rPr>
              <a:t>Also by matrix multiplication</a:t>
            </a:r>
            <a:endParaRPr lang="en-US" altLang="pt-PT" sz="2800" i="1" dirty="0">
              <a:latin typeface="+mn-lt"/>
            </a:endParaRPr>
          </a:p>
          <a:p>
            <a:pPr>
              <a:buFontTx/>
              <a:buChar char="•"/>
            </a:pPr>
            <a:endParaRPr lang="en-US" altLang="pt-PT" dirty="0">
              <a:latin typeface="+mn-lt"/>
            </a:endParaRPr>
          </a:p>
          <a:p>
            <a:pPr>
              <a:buFontTx/>
              <a:buChar char="•"/>
            </a:pPr>
            <a:endParaRPr lang="en-US" altLang="pt-PT" dirty="0">
              <a:latin typeface="+mn-lt"/>
            </a:endParaRPr>
          </a:p>
          <a:p>
            <a:r>
              <a:rPr lang="en-US" altLang="pt-PT" sz="2400" dirty="0">
                <a:latin typeface="+mn-lt"/>
              </a:rPr>
              <a:t>Example: Matrix of the orthographic projection on the </a:t>
            </a:r>
            <a:r>
              <a:rPr lang="en-US" altLang="pt-PT" sz="2400" i="1" dirty="0">
                <a:latin typeface="Times New Roman" panose="02020603050405020304" pitchFamily="18" charset="0"/>
                <a:cs typeface="Times New Roman" panose="02020603050405020304" pitchFamily="18" charset="0"/>
              </a:rPr>
              <a:t>xy</a:t>
            </a:r>
            <a:r>
              <a:rPr lang="en-US" altLang="pt-PT" sz="2400" dirty="0">
                <a:latin typeface="+mn-lt"/>
              </a:rPr>
              <a:t> plane in homogeneous coordinates:</a:t>
            </a:r>
            <a:endParaRPr lang="en-US" altLang="pt-PT" sz="2400" b="1" i="1" dirty="0">
              <a:solidFill>
                <a:srgbClr val="4D4D4D"/>
              </a:solidFill>
              <a:latin typeface="+mn-lt"/>
            </a:endParaRPr>
          </a:p>
          <a:p>
            <a:endParaRPr lang="pt-PT" altLang="pt-PT" dirty="0"/>
          </a:p>
          <a:p>
            <a:endParaRPr lang="pt-PT" altLang="pt-PT"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63"/>
          <a:stretch/>
        </p:blipFill>
        <p:spPr bwMode="auto">
          <a:xfrm>
            <a:off x="6385034" y="4509120"/>
            <a:ext cx="2609592"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aixaDeTexto 8"/>
          <p:cNvSpPr txBox="1"/>
          <p:nvPr/>
        </p:nvSpPr>
        <p:spPr>
          <a:xfrm>
            <a:off x="7668344" y="4293096"/>
            <a:ext cx="287258" cy="338554"/>
          </a:xfrm>
          <a:prstGeom prst="rect">
            <a:avLst/>
          </a:prstGeom>
          <a:noFill/>
        </p:spPr>
        <p:txBody>
          <a:bodyPr wrap="none" rtlCol="0">
            <a:spAutoFit/>
          </a:bodyPr>
          <a:lstStyle/>
          <a:p>
            <a:r>
              <a:rPr lang="pt-PT" i="1" dirty="0"/>
              <a:t>y</a:t>
            </a:r>
          </a:p>
        </p:txBody>
      </p:sp>
      <p:sp>
        <p:nvSpPr>
          <p:cNvPr id="10" name="CaixaDeTexto 9"/>
          <p:cNvSpPr txBox="1"/>
          <p:nvPr/>
        </p:nvSpPr>
        <p:spPr>
          <a:xfrm>
            <a:off x="8689894" y="6432745"/>
            <a:ext cx="287258" cy="338554"/>
          </a:xfrm>
          <a:prstGeom prst="rect">
            <a:avLst/>
          </a:prstGeom>
          <a:noFill/>
        </p:spPr>
        <p:txBody>
          <a:bodyPr wrap="none" rtlCol="0">
            <a:spAutoFit/>
          </a:bodyPr>
          <a:lstStyle/>
          <a:p>
            <a:r>
              <a:rPr lang="pt-PT" i="1" dirty="0"/>
              <a:t>x</a:t>
            </a:r>
          </a:p>
        </p:txBody>
      </p:sp>
      <p:sp>
        <p:nvSpPr>
          <p:cNvPr id="11" name="CaixaDeTexto 10"/>
          <p:cNvSpPr txBox="1"/>
          <p:nvPr/>
        </p:nvSpPr>
        <p:spPr>
          <a:xfrm>
            <a:off x="5940152" y="6401007"/>
            <a:ext cx="287258" cy="338554"/>
          </a:xfrm>
          <a:prstGeom prst="rect">
            <a:avLst/>
          </a:prstGeom>
          <a:noFill/>
        </p:spPr>
        <p:txBody>
          <a:bodyPr wrap="none" rtlCol="0">
            <a:spAutoFit/>
          </a:bodyPr>
          <a:lstStyle/>
          <a:p>
            <a:r>
              <a:rPr lang="pt-PT" i="1" dirty="0"/>
              <a:t>z</a:t>
            </a:r>
          </a:p>
        </p:txBody>
      </p:sp>
      <p:pic>
        <p:nvPicPr>
          <p:cNvPr id="1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065" r="58736"/>
          <a:stretch/>
        </p:blipFill>
        <p:spPr bwMode="auto">
          <a:xfrm>
            <a:off x="395537" y="4574912"/>
            <a:ext cx="2091632" cy="2080507"/>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3765934"/>
            <a:ext cx="3021712" cy="184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exão recta unidireccional 3"/>
          <p:cNvCxnSpPr/>
          <p:nvPr/>
        </p:nvCxnSpPr>
        <p:spPr>
          <a:xfrm flipH="1">
            <a:off x="4355976" y="4295937"/>
            <a:ext cx="825488" cy="557953"/>
          </a:xfrm>
          <a:prstGeom prst="straightConnector1">
            <a:avLst/>
          </a:prstGeom>
          <a:ln>
            <a:solidFill>
              <a:srgbClr val="FF3399"/>
            </a:solidFill>
            <a:tailEnd type="arrow"/>
          </a:ln>
        </p:spPr>
        <p:style>
          <a:lnRef idx="2">
            <a:schemeClr val="accent1"/>
          </a:lnRef>
          <a:fillRef idx="0">
            <a:schemeClr val="accent1"/>
          </a:fillRef>
          <a:effectRef idx="1">
            <a:schemeClr val="accent1"/>
          </a:effectRef>
          <a:fontRef idx="minor">
            <a:schemeClr val="tx1"/>
          </a:fontRef>
        </p:style>
      </p:cxnSp>
      <p:sp>
        <p:nvSpPr>
          <p:cNvPr id="14" name="CaixaDeTexto 13"/>
          <p:cNvSpPr txBox="1"/>
          <p:nvPr/>
        </p:nvSpPr>
        <p:spPr>
          <a:xfrm>
            <a:off x="5004048" y="3712356"/>
            <a:ext cx="3302699" cy="400110"/>
          </a:xfrm>
          <a:prstGeom prst="rect">
            <a:avLst/>
          </a:prstGeom>
          <a:noFill/>
        </p:spPr>
        <p:txBody>
          <a:bodyPr wrap="none" rtlCol="0">
            <a:spAutoFit/>
          </a:bodyPr>
          <a:lstStyle/>
          <a:p>
            <a:r>
              <a:rPr lang="en-US" sz="2000" i="1" dirty="0">
                <a:solidFill>
                  <a:srgbClr val="FF3399"/>
                </a:solidFill>
                <a:latin typeface="Times New Roman" panose="02020603050405020304" pitchFamily="18" charset="0"/>
                <a:cs typeface="Times New Roman" panose="02020603050405020304" pitchFamily="18" charset="0"/>
              </a:rPr>
              <a:t>zz</a:t>
            </a:r>
            <a:r>
              <a:rPr lang="en-US" sz="2000" dirty="0">
                <a:solidFill>
                  <a:srgbClr val="FF3399"/>
                </a:solidFill>
                <a:latin typeface="+mn-lt"/>
              </a:rPr>
              <a:t> coordinates  are discarded </a:t>
            </a:r>
          </a:p>
        </p:txBody>
      </p:sp>
    </p:spTree>
    <p:extLst>
      <p:ext uri="{BB962C8B-B14F-4D97-AF65-F5344CB8AC3E}">
        <p14:creationId xmlns:p14="http://schemas.microsoft.com/office/powerpoint/2010/main" val="1154910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5701" y="332656"/>
            <a:ext cx="8229600" cy="1143000"/>
          </a:xfrm>
        </p:spPr>
        <p:txBody>
          <a:bodyPr/>
          <a:lstStyle/>
          <a:p>
            <a:pPr algn="l"/>
            <a:r>
              <a:rPr lang="en-US" altLang="pt-PT" sz="2800" dirty="0"/>
              <a:t>Example of a more complex projection matrix</a:t>
            </a:r>
          </a:p>
        </p:txBody>
      </p:sp>
      <p:sp>
        <p:nvSpPr>
          <p:cNvPr id="8" name="Marcador de Posição do Número do Diapositivo 5"/>
          <p:cNvSpPr>
            <a:spLocks noGrp="1"/>
          </p:cNvSpPr>
          <p:nvPr>
            <p:ph type="sldNum" sz="quarter" idx="4294967295"/>
          </p:nvPr>
        </p:nvSpPr>
        <p:spPr>
          <a:xfrm>
            <a:off x="7010400" y="6245225"/>
            <a:ext cx="2133600" cy="476250"/>
          </a:xfrm>
          <a:prstGeom prst="rect">
            <a:avLst/>
          </a:prstGeom>
        </p:spPr>
        <p:txBody>
          <a:bodyPr/>
          <a:lstStyle/>
          <a:p>
            <a:fld id="{6DD67470-8B94-4800-AEC8-E6BBA9D19855}" type="slidenum">
              <a:rPr lang="pt-PT" altLang="pt-PT"/>
              <a:pPr/>
              <a:t>59</a:t>
            </a:fld>
            <a:endParaRPr lang="pt-PT" altLang="pt-PT" dirty="0"/>
          </a:p>
        </p:txBody>
      </p:sp>
      <p:sp>
        <p:nvSpPr>
          <p:cNvPr id="72712" name="Text Box 8"/>
          <p:cNvSpPr txBox="1">
            <a:spLocks noChangeArrowheads="1"/>
          </p:cNvSpPr>
          <p:nvPr/>
        </p:nvSpPr>
        <p:spPr bwMode="auto">
          <a:xfrm>
            <a:off x="325757" y="1536971"/>
            <a:ext cx="8012186"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pt-PT" sz="2400" dirty="0">
                <a:solidFill>
                  <a:srgbClr val="333333"/>
                </a:solidFill>
                <a:latin typeface="+mn-lt"/>
              </a:rPr>
              <a:t>Compute the matrix to obtain a view allowing to make measures on the triangle face of the object.</a:t>
            </a:r>
          </a:p>
          <a:p>
            <a:r>
              <a:rPr lang="en-US" altLang="pt-PT" sz="2400" dirty="0">
                <a:solidFill>
                  <a:srgbClr val="333333"/>
                </a:solidFill>
                <a:latin typeface="+mn-lt"/>
              </a:rPr>
              <a:t>The vertices of the face are:</a:t>
            </a:r>
            <a:endParaRPr lang="en-US" altLang="pt-PT" dirty="0">
              <a:latin typeface="+mn-lt"/>
            </a:endParaRPr>
          </a:p>
          <a:p>
            <a:endParaRPr lang="pt-PT" altLang="pt-PT" dirty="0">
              <a:latin typeface="+mn-lt"/>
            </a:endParaRPr>
          </a:p>
          <a:p>
            <a:r>
              <a:rPr lang="pt-PT" altLang="pt-PT" sz="2000" b="1" i="1" dirty="0">
                <a:solidFill>
                  <a:srgbClr val="333333"/>
                </a:solidFill>
                <a:latin typeface="+mn-lt"/>
              </a:rPr>
              <a:t>P</a:t>
            </a:r>
            <a:r>
              <a:rPr lang="pt-PT" altLang="pt-PT" sz="2000" b="1" i="1" baseline="-25000" dirty="0">
                <a:solidFill>
                  <a:srgbClr val="333333"/>
                </a:solidFill>
                <a:latin typeface="+mn-lt"/>
              </a:rPr>
              <a:t>1</a:t>
            </a:r>
            <a:r>
              <a:rPr lang="pt-PT" altLang="pt-PT" sz="2000" dirty="0">
                <a:latin typeface="+mn-lt"/>
              </a:rPr>
              <a:t> = (1, 0.5, 1)</a:t>
            </a:r>
          </a:p>
          <a:p>
            <a:endParaRPr lang="pt-PT" altLang="pt-PT" sz="2000" dirty="0">
              <a:latin typeface="+mn-lt"/>
            </a:endParaRPr>
          </a:p>
          <a:p>
            <a:r>
              <a:rPr lang="pt-PT" altLang="pt-PT" sz="2000" b="1" i="1" dirty="0">
                <a:solidFill>
                  <a:srgbClr val="333333"/>
                </a:solidFill>
                <a:latin typeface="+mn-lt"/>
              </a:rPr>
              <a:t>P</a:t>
            </a:r>
            <a:r>
              <a:rPr lang="pt-PT" altLang="pt-PT" sz="2000" b="1" i="1" baseline="-25000" dirty="0">
                <a:solidFill>
                  <a:srgbClr val="333333"/>
                </a:solidFill>
                <a:latin typeface="+mn-lt"/>
              </a:rPr>
              <a:t>2</a:t>
            </a:r>
            <a:r>
              <a:rPr lang="pt-PT" altLang="pt-PT" sz="2000" dirty="0">
                <a:latin typeface="+mn-lt"/>
              </a:rPr>
              <a:t> = (0.5, 1, 1)</a:t>
            </a:r>
          </a:p>
          <a:p>
            <a:endParaRPr lang="pt-PT" altLang="pt-PT" sz="2000" dirty="0">
              <a:latin typeface="+mn-lt"/>
            </a:endParaRPr>
          </a:p>
          <a:p>
            <a:r>
              <a:rPr lang="pt-PT" altLang="pt-PT" sz="2000" b="1" i="1" dirty="0">
                <a:solidFill>
                  <a:srgbClr val="333333"/>
                </a:solidFill>
                <a:latin typeface="+mn-lt"/>
              </a:rPr>
              <a:t>P</a:t>
            </a:r>
            <a:r>
              <a:rPr lang="pt-PT" altLang="pt-PT" sz="2000" b="1" i="1" baseline="-25000" dirty="0">
                <a:solidFill>
                  <a:srgbClr val="333333"/>
                </a:solidFill>
                <a:latin typeface="+mn-lt"/>
              </a:rPr>
              <a:t>3</a:t>
            </a:r>
            <a:r>
              <a:rPr lang="pt-PT" altLang="pt-PT" sz="2000" dirty="0">
                <a:latin typeface="+mn-lt"/>
              </a:rPr>
              <a:t> = (1, 1, 0.5)</a:t>
            </a:r>
          </a:p>
        </p:txBody>
      </p:sp>
      <p:pic>
        <p:nvPicPr>
          <p:cNvPr id="7271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416" y="3251568"/>
            <a:ext cx="4433772" cy="3580650"/>
          </a:xfrm>
          <a:prstGeom prst="rect">
            <a:avLst/>
          </a:prstGeom>
          <a:noFill/>
          <a:extLst>
            <a:ext uri="{909E8E84-426E-40DD-AFC4-6F175D3DCCD1}">
              <a14:hiddenFill xmlns:a14="http://schemas.microsoft.com/office/drawing/2010/main">
                <a:solidFill>
                  <a:srgbClr val="FFFFFF"/>
                </a:solidFill>
              </a14:hiddenFill>
            </a:ext>
          </a:extLst>
        </p:spPr>
      </p:pic>
      <p:sp>
        <p:nvSpPr>
          <p:cNvPr id="72715" name="Rectangle 11"/>
          <p:cNvSpPr>
            <a:spLocks noChangeArrowheads="1"/>
          </p:cNvSpPr>
          <p:nvPr/>
        </p:nvSpPr>
        <p:spPr bwMode="auto">
          <a:xfrm>
            <a:off x="6656693" y="5589240"/>
            <a:ext cx="4235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PT" sz="1800" b="1" i="1" dirty="0">
                <a:solidFill>
                  <a:srgbClr val="333333"/>
                </a:solidFill>
              </a:rPr>
              <a:t>P</a:t>
            </a:r>
            <a:r>
              <a:rPr lang="pt-PT" altLang="pt-PT" sz="1800" b="1" i="1" baseline="-25000" dirty="0">
                <a:solidFill>
                  <a:srgbClr val="333333"/>
                </a:solidFill>
              </a:rPr>
              <a:t>1</a:t>
            </a:r>
          </a:p>
        </p:txBody>
      </p:sp>
      <p:sp>
        <p:nvSpPr>
          <p:cNvPr id="72716" name="Rectangle 12"/>
          <p:cNvSpPr>
            <a:spLocks noChangeArrowheads="1"/>
          </p:cNvSpPr>
          <p:nvPr/>
        </p:nvSpPr>
        <p:spPr bwMode="auto">
          <a:xfrm>
            <a:off x="7399517" y="4825204"/>
            <a:ext cx="4235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PT" sz="1800" b="1" i="1" dirty="0">
                <a:solidFill>
                  <a:srgbClr val="333333"/>
                </a:solidFill>
              </a:rPr>
              <a:t>P</a:t>
            </a:r>
            <a:r>
              <a:rPr lang="pt-PT" altLang="pt-PT" sz="1800" b="1" i="1" baseline="-25000" dirty="0">
                <a:solidFill>
                  <a:srgbClr val="333333"/>
                </a:solidFill>
              </a:rPr>
              <a:t>3</a:t>
            </a:r>
          </a:p>
        </p:txBody>
      </p:sp>
      <p:sp>
        <p:nvSpPr>
          <p:cNvPr id="72717" name="Rectangle 13"/>
          <p:cNvSpPr>
            <a:spLocks noChangeArrowheads="1"/>
          </p:cNvSpPr>
          <p:nvPr/>
        </p:nvSpPr>
        <p:spPr bwMode="auto">
          <a:xfrm>
            <a:off x="5791820" y="4857227"/>
            <a:ext cx="4235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PT" sz="1800" b="1" i="1" dirty="0">
                <a:solidFill>
                  <a:srgbClr val="333333"/>
                </a:solidFill>
              </a:rPr>
              <a:t>P</a:t>
            </a:r>
            <a:r>
              <a:rPr lang="pt-PT" altLang="pt-PT" sz="1800" b="1" i="1" baseline="-25000" dirty="0">
                <a:solidFill>
                  <a:srgbClr val="333333"/>
                </a:solidFill>
              </a:rPr>
              <a:t>2</a:t>
            </a:r>
          </a:p>
        </p:txBody>
      </p:sp>
      <p:sp>
        <p:nvSpPr>
          <p:cNvPr id="2" name="CaixaDeTexto 1"/>
          <p:cNvSpPr txBox="1"/>
          <p:nvPr/>
        </p:nvSpPr>
        <p:spPr>
          <a:xfrm>
            <a:off x="376239" y="5009870"/>
            <a:ext cx="3835722" cy="1200329"/>
          </a:xfrm>
          <a:prstGeom prst="rect">
            <a:avLst/>
          </a:prstGeom>
          <a:noFill/>
        </p:spPr>
        <p:txBody>
          <a:bodyPr wrap="square" rtlCol="0">
            <a:spAutoFit/>
          </a:bodyPr>
          <a:lstStyle/>
          <a:p>
            <a:r>
              <a:rPr lang="en-US" sz="1800" dirty="0">
                <a:latin typeface="+mn-lt"/>
              </a:rPr>
              <a:t>Hint: </a:t>
            </a:r>
          </a:p>
          <a:p>
            <a:r>
              <a:rPr lang="en-US" sz="1800" dirty="0">
                <a:latin typeface="+mn-lt"/>
              </a:rPr>
              <a:t>- What is the type of projection that allows to make measures?</a:t>
            </a:r>
          </a:p>
          <a:p>
            <a:r>
              <a:rPr lang="en-US" sz="1800" dirty="0">
                <a:latin typeface="+mn-lt"/>
              </a:rPr>
              <a:t>- Find the rotations needed …</a:t>
            </a:r>
          </a:p>
        </p:txBody>
      </p:sp>
    </p:spTree>
    <p:extLst>
      <p:ext uri="{BB962C8B-B14F-4D97-AF65-F5344CB8AC3E}">
        <p14:creationId xmlns:p14="http://schemas.microsoft.com/office/powerpoint/2010/main" val="4075967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p:cNvSpPr>
            <a:spLocks noGrp="1"/>
          </p:cNvSpPr>
          <p:nvPr>
            <p:ph idx="1"/>
          </p:nvPr>
        </p:nvSpPr>
        <p:spPr>
          <a:xfrm>
            <a:off x="467544" y="1484784"/>
            <a:ext cx="8456391" cy="4530725"/>
          </a:xfrm>
        </p:spPr>
        <p:txBody>
          <a:bodyPr/>
          <a:lstStyle/>
          <a:p>
            <a:r>
              <a:rPr lang="en-US" sz="2400" dirty="0"/>
              <a:t>Cross-browser JavaScript library/API used to create and display animated 3D computer graphics in a web browser. </a:t>
            </a:r>
          </a:p>
          <a:p>
            <a:r>
              <a:rPr lang="en-US" sz="2400" dirty="0"/>
              <a:t>Uses WebGL</a:t>
            </a:r>
            <a:endParaRPr lang="pt-PT" dirty="0"/>
          </a:p>
        </p:txBody>
      </p:sp>
      <p:sp>
        <p:nvSpPr>
          <p:cNvPr id="3" name="Título 2"/>
          <p:cNvSpPr>
            <a:spLocks noGrp="1"/>
          </p:cNvSpPr>
          <p:nvPr>
            <p:ph type="title"/>
          </p:nvPr>
        </p:nvSpPr>
        <p:spPr>
          <a:xfrm>
            <a:off x="475456" y="332656"/>
            <a:ext cx="8229600" cy="1139825"/>
          </a:xfrm>
        </p:spPr>
        <p:txBody>
          <a:bodyPr/>
          <a:lstStyle/>
          <a:p>
            <a:r>
              <a:rPr lang="pt-PT" sz="2800" dirty="0"/>
              <a:t>Three.js</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16" y="2926507"/>
            <a:ext cx="8892480" cy="3496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ângulo 3"/>
          <p:cNvSpPr/>
          <p:nvPr/>
        </p:nvSpPr>
        <p:spPr>
          <a:xfrm>
            <a:off x="467544" y="6453336"/>
            <a:ext cx="2024913" cy="615553"/>
          </a:xfrm>
          <a:prstGeom prst="rect">
            <a:avLst/>
          </a:prstGeom>
        </p:spPr>
        <p:txBody>
          <a:bodyPr wrap="none">
            <a:spAutoFit/>
          </a:bodyPr>
          <a:lstStyle/>
          <a:p>
            <a:r>
              <a:rPr lang="pt-PT" sz="1800" dirty="0">
                <a:latin typeface="+mn-lt"/>
                <a:hlinkClick r:id="rId4"/>
              </a:rPr>
              <a:t>https://threejs.org</a:t>
            </a:r>
            <a:r>
              <a:rPr lang="pt-PT" dirty="0">
                <a:latin typeface="+mn-lt"/>
                <a:hlinkClick r:id="rId4"/>
              </a:rPr>
              <a:t>/</a:t>
            </a:r>
            <a:endParaRPr lang="pt-PT" dirty="0">
              <a:latin typeface="+mn-lt"/>
            </a:endParaRPr>
          </a:p>
          <a:p>
            <a:endParaRPr lang="pt-PT" dirty="0"/>
          </a:p>
        </p:txBody>
      </p:sp>
    </p:spTree>
    <p:extLst>
      <p:ext uri="{BB962C8B-B14F-4D97-AF65-F5344CB8AC3E}">
        <p14:creationId xmlns:p14="http://schemas.microsoft.com/office/powerpoint/2010/main" val="2402379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95288" y="630238"/>
            <a:ext cx="8229600" cy="1143000"/>
          </a:xfrm>
        </p:spPr>
        <p:txBody>
          <a:bodyPr/>
          <a:lstStyle/>
          <a:p>
            <a:pPr algn="l"/>
            <a:r>
              <a:rPr lang="en-US" altLang="pt-PT" sz="2400" kern="1200" dirty="0">
                <a:solidFill>
                  <a:schemeClr val="tx1"/>
                </a:solidFill>
                <a:latin typeface="Arial" charset="0"/>
                <a:ea typeface="+mn-ea"/>
                <a:cs typeface="+mn-cs"/>
              </a:rPr>
              <a:t>Resulting matrix:</a:t>
            </a:r>
          </a:p>
        </p:txBody>
      </p:sp>
      <p:sp>
        <p:nvSpPr>
          <p:cNvPr id="9" name="Marcador de Posição do Número do Diapositivo 5"/>
          <p:cNvSpPr>
            <a:spLocks noGrp="1"/>
          </p:cNvSpPr>
          <p:nvPr>
            <p:ph type="sldNum" sz="quarter" idx="4294967295"/>
          </p:nvPr>
        </p:nvSpPr>
        <p:spPr>
          <a:xfrm>
            <a:off x="7010400" y="6245225"/>
            <a:ext cx="2133600" cy="476250"/>
          </a:xfrm>
          <a:prstGeom prst="rect">
            <a:avLst/>
          </a:prstGeom>
        </p:spPr>
        <p:txBody>
          <a:bodyPr/>
          <a:lstStyle/>
          <a:p>
            <a:fld id="{8D85ABD2-5544-4019-8EDD-A9122498F503}" type="slidenum">
              <a:rPr lang="pt-PT" altLang="pt-PT"/>
              <a:pPr/>
              <a:t>60</a:t>
            </a:fld>
            <a:endParaRPr lang="pt-PT" altLang="pt-PT"/>
          </a:p>
        </p:txBody>
      </p:sp>
      <p:pic>
        <p:nvPicPr>
          <p:cNvPr id="7476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773238"/>
            <a:ext cx="26765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47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700213"/>
            <a:ext cx="3432175" cy="2771775"/>
          </a:xfrm>
          <a:prstGeom prst="rect">
            <a:avLst/>
          </a:prstGeom>
          <a:noFill/>
          <a:extLst>
            <a:ext uri="{909E8E84-426E-40DD-AFC4-6F175D3DCCD1}">
              <a14:hiddenFill xmlns:a14="http://schemas.microsoft.com/office/drawing/2010/main">
                <a:solidFill>
                  <a:srgbClr val="FFFFFF"/>
                </a:solidFill>
              </a14:hiddenFill>
            </a:ext>
          </a:extLst>
        </p:spPr>
      </p:pic>
      <p:sp>
        <p:nvSpPr>
          <p:cNvPr id="74766" name="Text Box 14"/>
          <p:cNvSpPr txBox="1">
            <a:spLocks noChangeArrowheads="1"/>
          </p:cNvSpPr>
          <p:nvPr/>
        </p:nvSpPr>
        <p:spPr bwMode="auto">
          <a:xfrm>
            <a:off x="1816100" y="5178425"/>
            <a:ext cx="28130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PT">
                <a:solidFill>
                  <a:srgbClr val="333333"/>
                </a:solidFill>
              </a:rPr>
              <a:t>2/</a:t>
            </a:r>
            <a:r>
              <a:rPr lang="pt-PT" altLang="pt-PT">
                <a:solidFill>
                  <a:srgbClr val="333333"/>
                </a:solidFill>
                <a:cs typeface="Times New Roman" pitchFamily="18" charset="0"/>
              </a:rPr>
              <a:t>√6     -1/ </a:t>
            </a:r>
            <a:r>
              <a:rPr lang="pt-PT" altLang="pt-PT">
                <a:solidFill>
                  <a:srgbClr val="333333"/>
                </a:solidFill>
              </a:rPr>
              <a:t>√6     -1/ √6       0</a:t>
            </a:r>
          </a:p>
          <a:p>
            <a:r>
              <a:rPr lang="pt-PT" altLang="pt-PT">
                <a:solidFill>
                  <a:srgbClr val="333333"/>
                </a:solidFill>
              </a:rPr>
              <a:t>   0         1/ √2     -1/ √2       0</a:t>
            </a:r>
          </a:p>
          <a:p>
            <a:r>
              <a:rPr lang="pt-PT" altLang="pt-PT">
                <a:solidFill>
                  <a:srgbClr val="333333"/>
                </a:solidFill>
              </a:rPr>
              <a:t>   0             0            0          0</a:t>
            </a:r>
          </a:p>
          <a:p>
            <a:r>
              <a:rPr lang="pt-PT" altLang="pt-PT">
                <a:solidFill>
                  <a:srgbClr val="333333"/>
                </a:solidFill>
              </a:rPr>
              <a:t>   0             0            0          1</a:t>
            </a:r>
          </a:p>
        </p:txBody>
      </p:sp>
      <p:pic>
        <p:nvPicPr>
          <p:cNvPr id="7476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5157788"/>
            <a:ext cx="161925" cy="1276350"/>
          </a:xfrm>
          <a:prstGeom prst="rect">
            <a:avLst/>
          </a:prstGeom>
          <a:noFill/>
          <a:extLst>
            <a:ext uri="{909E8E84-426E-40DD-AFC4-6F175D3DCCD1}">
              <a14:hiddenFill xmlns:a14="http://schemas.microsoft.com/office/drawing/2010/main">
                <a:solidFill>
                  <a:srgbClr val="FFFFFF"/>
                </a:solidFill>
              </a14:hiddenFill>
            </a:ext>
          </a:extLst>
        </p:spPr>
      </p:pic>
      <p:pic>
        <p:nvPicPr>
          <p:cNvPr id="74769"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157788"/>
            <a:ext cx="161925" cy="1266825"/>
          </a:xfrm>
          <a:prstGeom prst="rect">
            <a:avLst/>
          </a:prstGeom>
          <a:noFill/>
          <a:extLst>
            <a:ext uri="{909E8E84-426E-40DD-AFC4-6F175D3DCCD1}">
              <a14:hiddenFill xmlns:a14="http://schemas.microsoft.com/office/drawing/2010/main">
                <a:solidFill>
                  <a:srgbClr val="FFFFFF"/>
                </a:solidFill>
              </a14:hiddenFill>
            </a:ext>
          </a:extLst>
        </p:spPr>
      </p:pic>
      <p:sp>
        <p:nvSpPr>
          <p:cNvPr id="74770" name="Text Box 18"/>
          <p:cNvSpPr txBox="1">
            <a:spLocks noChangeArrowheads="1"/>
          </p:cNvSpPr>
          <p:nvPr/>
        </p:nvSpPr>
        <p:spPr bwMode="auto">
          <a:xfrm>
            <a:off x="395288" y="5445125"/>
            <a:ext cx="1055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PT" b="1">
                <a:solidFill>
                  <a:srgbClr val="333333"/>
                </a:solidFill>
              </a:rPr>
              <a:t>M </a:t>
            </a:r>
            <a:r>
              <a:rPr lang="pt-PT" altLang="pt-PT" b="1" baseline="-25000">
                <a:solidFill>
                  <a:srgbClr val="333333"/>
                </a:solidFill>
              </a:rPr>
              <a:t>final</a:t>
            </a:r>
            <a:r>
              <a:rPr lang="pt-PT" altLang="pt-PT" b="1">
                <a:solidFill>
                  <a:srgbClr val="333333"/>
                </a:solidFill>
              </a:rPr>
              <a:t>   =</a:t>
            </a:r>
          </a:p>
        </p:txBody>
      </p:sp>
    </p:spTree>
    <p:extLst>
      <p:ext uri="{BB962C8B-B14F-4D97-AF65-F5344CB8AC3E}">
        <p14:creationId xmlns:p14="http://schemas.microsoft.com/office/powerpoint/2010/main" val="2307273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06807" y="1562170"/>
            <a:ext cx="8229600" cy="4525963"/>
          </a:xfrm>
          <a:extLst/>
        </p:spPr>
        <p:txBody>
          <a:bodyPr/>
          <a:lstStyle/>
          <a:p>
            <a:pPr>
              <a:defRPr/>
            </a:pPr>
            <a:r>
              <a:rPr lang="en-US" sz="2400" dirty="0">
                <a:solidFill>
                  <a:srgbClr val="FF0000"/>
                </a:solidFill>
              </a:rPr>
              <a:t>Clipping window </a:t>
            </a:r>
            <a:r>
              <a:rPr lang="en-US" sz="2400" dirty="0"/>
              <a:t>on the projection plane</a:t>
            </a:r>
          </a:p>
          <a:p>
            <a:pPr lvl="7">
              <a:defRPr/>
            </a:pPr>
            <a:endParaRPr lang="en-US" sz="2400" dirty="0"/>
          </a:p>
          <a:p>
            <a:pPr>
              <a:defRPr/>
            </a:pPr>
            <a:r>
              <a:rPr lang="en-US" sz="2400" dirty="0">
                <a:solidFill>
                  <a:srgbClr val="FF0000"/>
                </a:solidFill>
              </a:rPr>
              <a:t>View volume (frustum) </a:t>
            </a:r>
            <a:r>
              <a:rPr lang="en-US" sz="2400" dirty="0"/>
              <a:t>in 3D</a:t>
            </a:r>
          </a:p>
        </p:txBody>
      </p:sp>
      <p:sp>
        <p:nvSpPr>
          <p:cNvPr id="112642" name="Título 1"/>
          <p:cNvSpPr>
            <a:spLocks noGrp="1"/>
          </p:cNvSpPr>
          <p:nvPr>
            <p:ph type="title"/>
          </p:nvPr>
        </p:nvSpPr>
        <p:spPr>
          <a:xfrm>
            <a:off x="338171" y="188640"/>
            <a:ext cx="8229600" cy="1139825"/>
          </a:xfrm>
        </p:spPr>
        <p:txBody>
          <a:bodyPr/>
          <a:lstStyle/>
          <a:p>
            <a:r>
              <a:rPr lang="en-US" altLang="pt-PT" sz="2800" dirty="0"/>
              <a:t>How to limit what is observed and represented ?</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76475651-6CA1-45A7-8DBC-3377E2FFFAE3}" type="slidenum">
              <a:rPr lang="pt-PT" altLang="en-US" smtClean="0"/>
              <a:pPr>
                <a:defRPr/>
              </a:pPr>
              <a:t>61</a:t>
            </a:fld>
            <a:endParaRPr lang="pt-PT" altLang="en-US" dirty="0"/>
          </a:p>
        </p:txBody>
      </p:sp>
      <p:grpSp>
        <p:nvGrpSpPr>
          <p:cNvPr id="112645" name="Group 10"/>
          <p:cNvGrpSpPr>
            <a:grpSpLocks noChangeAspect="1"/>
          </p:cNvGrpSpPr>
          <p:nvPr/>
        </p:nvGrpSpPr>
        <p:grpSpPr bwMode="auto">
          <a:xfrm>
            <a:off x="312488" y="3530671"/>
            <a:ext cx="3910298" cy="2400883"/>
            <a:chOff x="337" y="935"/>
            <a:chExt cx="3389" cy="2208"/>
          </a:xfrm>
        </p:grpSpPr>
        <p:pic>
          <p:nvPicPr>
            <p:cNvPr id="1126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935"/>
              <a:ext cx="3039"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Text Box 7"/>
            <p:cNvSpPr txBox="1">
              <a:spLocks noChangeArrowheads="1"/>
            </p:cNvSpPr>
            <p:nvPr/>
          </p:nvSpPr>
          <p:spPr bwMode="auto">
            <a:xfrm>
              <a:off x="2473" y="2314"/>
              <a:ext cx="125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pt-PT" altLang="pt-PT" sz="1600" dirty="0">
                  <a:solidFill>
                    <a:srgbClr val="009999"/>
                  </a:solidFill>
                </a:rPr>
                <a:t>Clipping window</a:t>
              </a:r>
              <a:endParaRPr lang="pt-PT" altLang="pt-PT" sz="1600" i="1" dirty="0">
                <a:solidFill>
                  <a:srgbClr val="009999"/>
                </a:solidFill>
              </a:endParaRPr>
            </a:p>
          </p:txBody>
        </p:sp>
        <p:sp>
          <p:nvSpPr>
            <p:cNvPr id="112650" name="Text Box 8"/>
            <p:cNvSpPr txBox="1">
              <a:spLocks noChangeArrowheads="1"/>
            </p:cNvSpPr>
            <p:nvPr/>
          </p:nvSpPr>
          <p:spPr bwMode="auto">
            <a:xfrm>
              <a:off x="337" y="2832"/>
              <a:ext cx="171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pt-PT" sz="1600" dirty="0">
                  <a:solidFill>
                    <a:srgbClr val="009999"/>
                  </a:solidFill>
                </a:rPr>
                <a:t>Near Clipping plane</a:t>
              </a:r>
            </a:p>
          </p:txBody>
        </p:sp>
      </p:grpSp>
      <p:pic>
        <p:nvPicPr>
          <p:cNvPr id="112646" name="Picture 4"/>
          <p:cNvPicPr>
            <a:picLocks noChangeAspect="1" noChangeArrowheads="1"/>
          </p:cNvPicPr>
          <p:nvPr/>
        </p:nvPicPr>
        <p:blipFill>
          <a:blip r:embed="rId3">
            <a:extLst>
              <a:ext uri="{28A0092B-C50C-407E-A947-70E740481C1C}">
                <a14:useLocalDpi xmlns:a14="http://schemas.microsoft.com/office/drawing/2010/main" val="0"/>
              </a:ext>
            </a:extLst>
          </a:blip>
          <a:srcRect l="1254" r="418" b="6787"/>
          <a:stretch>
            <a:fillRect/>
          </a:stretch>
        </p:blipFill>
        <p:spPr bwMode="auto">
          <a:xfrm>
            <a:off x="4064000" y="2991977"/>
            <a:ext cx="5080000"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7" name="Text Box 8"/>
          <p:cNvSpPr txBox="1">
            <a:spLocks noChangeArrowheads="1"/>
          </p:cNvSpPr>
          <p:nvPr/>
        </p:nvSpPr>
        <p:spPr bwMode="auto">
          <a:xfrm>
            <a:off x="-1" y="4860858"/>
            <a:ext cx="18453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pt-PT" sz="1600" dirty="0">
                <a:solidFill>
                  <a:srgbClr val="009999"/>
                </a:solidFill>
              </a:rPr>
              <a:t>Far Clipping plane</a:t>
            </a:r>
          </a:p>
        </p:txBody>
      </p:sp>
      <p:sp>
        <p:nvSpPr>
          <p:cNvPr id="11" name="Rectangle 5"/>
          <p:cNvSpPr>
            <a:spLocks noChangeArrowheads="1"/>
          </p:cNvSpPr>
          <p:nvPr/>
        </p:nvSpPr>
        <p:spPr bwMode="auto">
          <a:xfrm>
            <a:off x="3275856" y="5802048"/>
            <a:ext cx="224279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r>
              <a:rPr lang="en-US" altLang="pt-PT" sz="1800" dirty="0">
                <a:solidFill>
                  <a:schemeClr val="accent5">
                    <a:lumMod val="75000"/>
                  </a:schemeClr>
                </a:solidFill>
              </a:rPr>
              <a:t>)</a:t>
            </a:r>
          </a:p>
        </p:txBody>
      </p:sp>
      <p:sp>
        <p:nvSpPr>
          <p:cNvPr id="2" name="CaixaDeTexto 1"/>
          <p:cNvSpPr txBox="1"/>
          <p:nvPr/>
        </p:nvSpPr>
        <p:spPr>
          <a:xfrm>
            <a:off x="1132127" y="6292524"/>
            <a:ext cx="6767687" cy="400110"/>
          </a:xfrm>
          <a:prstGeom prst="rect">
            <a:avLst/>
          </a:prstGeom>
          <a:noFill/>
        </p:spPr>
        <p:txBody>
          <a:bodyPr wrap="none" rtlCol="0">
            <a:spAutoFit/>
          </a:bodyPr>
          <a:lstStyle/>
          <a:p>
            <a:r>
              <a:rPr lang="en-US" sz="2000" dirty="0">
                <a:latin typeface="+mn-lt"/>
              </a:rPr>
              <a:t>Parallel projection                                          Perspective projection</a:t>
            </a:r>
          </a:p>
        </p:txBody>
      </p:sp>
    </p:spTree>
    <p:extLst>
      <p:ext uri="{BB962C8B-B14F-4D97-AF65-F5344CB8AC3E}">
        <p14:creationId xmlns:p14="http://schemas.microsoft.com/office/powerpoint/2010/main" val="6547336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75456" y="332656"/>
            <a:ext cx="8229600" cy="1139825"/>
          </a:xfrm>
        </p:spPr>
        <p:txBody>
          <a:bodyPr/>
          <a:lstStyle/>
          <a:p>
            <a:r>
              <a:rPr lang="en-US" sz="2800" dirty="0"/>
              <a:t>Examples using </a:t>
            </a:r>
            <a:r>
              <a:rPr lang="pt-PT" sz="2800" dirty="0"/>
              <a:t>Three.js</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16" y="1906484"/>
            <a:ext cx="8892480" cy="3496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ângulo 3"/>
          <p:cNvSpPr/>
          <p:nvPr/>
        </p:nvSpPr>
        <p:spPr>
          <a:xfrm>
            <a:off x="467544" y="5621759"/>
            <a:ext cx="2024913" cy="615553"/>
          </a:xfrm>
          <a:prstGeom prst="rect">
            <a:avLst/>
          </a:prstGeom>
        </p:spPr>
        <p:txBody>
          <a:bodyPr wrap="none">
            <a:spAutoFit/>
          </a:bodyPr>
          <a:lstStyle/>
          <a:p>
            <a:r>
              <a:rPr lang="pt-PT" sz="1800" dirty="0">
                <a:latin typeface="+mn-lt"/>
                <a:hlinkClick r:id="rId4"/>
              </a:rPr>
              <a:t>https://threejs.org</a:t>
            </a:r>
            <a:r>
              <a:rPr lang="pt-PT" dirty="0">
                <a:latin typeface="+mn-lt"/>
                <a:hlinkClick r:id="rId4"/>
              </a:rPr>
              <a:t>/</a:t>
            </a:r>
            <a:endParaRPr lang="pt-PT" dirty="0">
              <a:latin typeface="+mn-lt"/>
            </a:endParaRPr>
          </a:p>
          <a:p>
            <a:endParaRPr lang="pt-PT" dirty="0"/>
          </a:p>
        </p:txBody>
      </p:sp>
    </p:spTree>
    <p:extLst>
      <p:ext uri="{BB962C8B-B14F-4D97-AF65-F5344CB8AC3E}">
        <p14:creationId xmlns:p14="http://schemas.microsoft.com/office/powerpoint/2010/main" val="673163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p:cNvSpPr>
            <a:spLocks noGrp="1"/>
          </p:cNvSpPr>
          <p:nvPr>
            <p:ph idx="1"/>
          </p:nvPr>
        </p:nvSpPr>
        <p:spPr/>
        <p:txBody>
          <a:bodyPr/>
          <a:lstStyle/>
          <a:p>
            <a:endParaRPr lang="en-US" dirty="0"/>
          </a:p>
        </p:txBody>
      </p:sp>
      <p:sp>
        <p:nvSpPr>
          <p:cNvPr id="4" name="Rectângulo 3"/>
          <p:cNvSpPr/>
          <p:nvPr/>
        </p:nvSpPr>
        <p:spPr>
          <a:xfrm>
            <a:off x="467544" y="6165304"/>
            <a:ext cx="4211409" cy="584775"/>
          </a:xfrm>
          <a:prstGeom prst="rect">
            <a:avLst/>
          </a:prstGeom>
        </p:spPr>
        <p:txBody>
          <a:bodyPr wrap="none">
            <a:spAutoFit/>
          </a:bodyPr>
          <a:lstStyle/>
          <a:p>
            <a:r>
              <a:rPr lang="en-US" dirty="0">
                <a:hlinkClick r:id="rId2"/>
              </a:rPr>
              <a:t>https://threejs.org/examples/#webgl_camera</a:t>
            </a:r>
            <a:endParaRPr lang="en-US" dirty="0"/>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37593"/>
            <a:ext cx="9143999" cy="4696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ítulo 2"/>
          <p:cNvSpPr>
            <a:spLocks noGrp="1"/>
          </p:cNvSpPr>
          <p:nvPr>
            <p:ph type="title"/>
          </p:nvPr>
        </p:nvSpPr>
        <p:spPr>
          <a:xfrm>
            <a:off x="467544" y="188640"/>
            <a:ext cx="8229600" cy="1139825"/>
          </a:xfrm>
        </p:spPr>
        <p:txBody>
          <a:bodyPr/>
          <a:lstStyle/>
          <a:p>
            <a:r>
              <a:rPr lang="en-US" sz="2800" dirty="0"/>
              <a:t>Projections</a:t>
            </a:r>
          </a:p>
        </p:txBody>
      </p:sp>
    </p:spTree>
    <p:extLst>
      <p:ext uri="{BB962C8B-B14F-4D97-AF65-F5344CB8AC3E}">
        <p14:creationId xmlns:p14="http://schemas.microsoft.com/office/powerpoint/2010/main" val="254637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56792"/>
            <a:ext cx="7423434"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ítulo 2"/>
          <p:cNvSpPr>
            <a:spLocks noGrp="1"/>
          </p:cNvSpPr>
          <p:nvPr>
            <p:ph type="title"/>
          </p:nvPr>
        </p:nvSpPr>
        <p:spPr>
          <a:xfrm>
            <a:off x="467544" y="188640"/>
            <a:ext cx="8229600" cy="1139825"/>
          </a:xfrm>
        </p:spPr>
        <p:txBody>
          <a:bodyPr/>
          <a:lstStyle/>
          <a:p>
            <a:r>
              <a:rPr lang="en-US" sz="2800" dirty="0"/>
              <a:t>Clipping (and shadows) </a:t>
            </a:r>
          </a:p>
        </p:txBody>
      </p:sp>
      <p:sp>
        <p:nvSpPr>
          <p:cNvPr id="4" name="Rectângulo 3"/>
          <p:cNvSpPr/>
          <p:nvPr/>
        </p:nvSpPr>
        <p:spPr>
          <a:xfrm>
            <a:off x="902664" y="6093296"/>
            <a:ext cx="4219425" cy="584775"/>
          </a:xfrm>
          <a:prstGeom prst="rect">
            <a:avLst/>
          </a:prstGeom>
        </p:spPr>
        <p:txBody>
          <a:bodyPr wrap="none">
            <a:spAutoFit/>
          </a:bodyPr>
          <a:lstStyle/>
          <a:p>
            <a:r>
              <a:rPr lang="en-US" dirty="0">
                <a:hlinkClick r:id="rId3"/>
              </a:rPr>
              <a:t>https://threejs.org/examples/#webgl_clipping</a:t>
            </a:r>
            <a:endParaRPr lang="en-US" dirty="0"/>
          </a:p>
          <a:p>
            <a:endParaRPr lang="en-US" dirty="0"/>
          </a:p>
        </p:txBody>
      </p:sp>
    </p:spTree>
    <p:extLst>
      <p:ext uri="{BB962C8B-B14F-4D97-AF65-F5344CB8AC3E}">
        <p14:creationId xmlns:p14="http://schemas.microsoft.com/office/powerpoint/2010/main" val="3700780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2"/>
          </p:nvPr>
        </p:nvSpPr>
        <p:spPr/>
        <p:txBody>
          <a:bodyPr/>
          <a:lstStyle/>
          <a:p>
            <a:pPr>
              <a:defRPr/>
            </a:pPr>
            <a:fld id="{714F3381-3D48-49B1-BB19-9321D6BA8F95}" type="slidenum">
              <a:rPr lang="pt-PT" altLang="en-US" smtClean="0"/>
              <a:pPr>
                <a:defRPr/>
              </a:pPr>
              <a:t>65</a:t>
            </a:fld>
            <a:endParaRPr lang="pt-PT" altLang="en-US" dirty="0"/>
          </a:p>
        </p:txBody>
      </p:sp>
      <p:sp>
        <p:nvSpPr>
          <p:cNvPr id="3" name="Rectângulo 2"/>
          <p:cNvSpPr/>
          <p:nvPr/>
        </p:nvSpPr>
        <p:spPr>
          <a:xfrm>
            <a:off x="827584" y="1969474"/>
            <a:ext cx="8136904" cy="2858475"/>
          </a:xfrm>
          <a:prstGeom prst="rect">
            <a:avLst/>
          </a:prstGeom>
        </p:spPr>
        <p:txBody>
          <a:bodyPr wrap="square">
            <a:spAutoFit/>
          </a:bodyPr>
          <a:lstStyle/>
          <a:p>
            <a:pPr>
              <a:lnSpc>
                <a:spcPct val="150000"/>
              </a:lnSpc>
              <a:spcAft>
                <a:spcPts val="600"/>
              </a:spcAft>
            </a:pPr>
            <a:r>
              <a:rPr lang="en-US" sz="1800" dirty="0">
                <a:latin typeface="Courier New" panose="02070309020205020404" pitchFamily="49" charset="0"/>
                <a:cs typeface="Courier New" panose="02070309020205020404" pitchFamily="49" charset="0"/>
              </a:rPr>
              <a:t>var scene = new THREE.Scene();</a:t>
            </a:r>
          </a:p>
          <a:p>
            <a:pPr>
              <a:lnSpc>
                <a:spcPct val="150000"/>
              </a:lnSpc>
              <a:spcAft>
                <a:spcPts val="600"/>
              </a:spcAft>
            </a:pPr>
            <a:r>
              <a:rPr lang="en-US" sz="1800" dirty="0">
                <a:latin typeface="Courier New" panose="02070309020205020404" pitchFamily="49" charset="0"/>
                <a:cs typeface="Courier New" panose="02070309020205020404" pitchFamily="49" charset="0"/>
              </a:rPr>
              <a:t>var camera = new THREE.PerspectiveCamera( 75, window.innerWidth / window.innerHeight, 0.1, 1000 );</a:t>
            </a:r>
          </a:p>
          <a:p>
            <a:pPr>
              <a:lnSpc>
                <a:spcPct val="150000"/>
              </a:lnSpc>
              <a:spcAft>
                <a:spcPts val="600"/>
              </a:spcAft>
            </a:pPr>
            <a:r>
              <a:rPr lang="en-US" sz="1800" dirty="0">
                <a:latin typeface="Courier New" panose="02070309020205020404" pitchFamily="49" charset="0"/>
                <a:cs typeface="Courier New" panose="02070309020205020404" pitchFamily="49" charset="0"/>
              </a:rPr>
              <a:t>var renderer = new THREE.WebGLRenderer();</a:t>
            </a:r>
          </a:p>
          <a:p>
            <a:pPr>
              <a:lnSpc>
                <a:spcPct val="150000"/>
              </a:lnSpc>
              <a:spcAft>
                <a:spcPts val="600"/>
              </a:spcAft>
            </a:pPr>
            <a:r>
              <a:rPr lang="en-US" sz="1800" dirty="0">
                <a:latin typeface="Courier New" panose="02070309020205020404" pitchFamily="49" charset="0"/>
                <a:cs typeface="Courier New" panose="02070309020205020404" pitchFamily="49" charset="0"/>
              </a:rPr>
              <a:t>renderer.setSize( window.innerWidth, window.innerHeight );</a:t>
            </a:r>
          </a:p>
          <a:p>
            <a:pPr>
              <a:lnSpc>
                <a:spcPct val="150000"/>
              </a:lnSpc>
              <a:spcAft>
                <a:spcPts val="600"/>
              </a:spcAft>
            </a:pPr>
            <a:r>
              <a:rPr lang="en-US" sz="1800" dirty="0">
                <a:latin typeface="Courier New" panose="02070309020205020404" pitchFamily="49" charset="0"/>
                <a:cs typeface="Courier New" panose="02070309020205020404" pitchFamily="49" charset="0"/>
              </a:rPr>
              <a:t>document.body.appendChild( renderer.domElement </a:t>
            </a:r>
            <a:r>
              <a:rPr lang="pt-PT" sz="1800" dirty="0">
                <a:latin typeface="Courier New" panose="02070309020205020404" pitchFamily="49" charset="0"/>
                <a:cs typeface="Courier New" panose="02070309020205020404" pitchFamily="49" charset="0"/>
              </a:rPr>
              <a:t>);</a:t>
            </a:r>
          </a:p>
        </p:txBody>
      </p:sp>
      <p:sp>
        <p:nvSpPr>
          <p:cNvPr id="4" name="Rectangle 2"/>
          <p:cNvSpPr txBox="1">
            <a:spLocks noChangeArrowheads="1"/>
          </p:cNvSpPr>
          <p:nvPr/>
        </p:nvSpPr>
        <p:spPr bwMode="auto">
          <a:xfrm>
            <a:off x="446856" y="268111"/>
            <a:ext cx="858964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a:lstStyle>
          <a:p>
            <a:pPr eaLnBrk="1" hangingPunct="1"/>
            <a:r>
              <a:rPr lang="en-US" altLang="pt-PT" sz="2800" kern="0" dirty="0"/>
              <a:t>Thee.js first example</a:t>
            </a:r>
          </a:p>
        </p:txBody>
      </p:sp>
      <p:sp>
        <p:nvSpPr>
          <p:cNvPr id="5" name="Rectângulo 4"/>
          <p:cNvSpPr/>
          <p:nvPr/>
        </p:nvSpPr>
        <p:spPr>
          <a:xfrm>
            <a:off x="446856" y="838022"/>
            <a:ext cx="8697144" cy="461665"/>
          </a:xfrm>
          <a:prstGeom prst="rect">
            <a:avLst/>
          </a:prstGeom>
        </p:spPr>
        <p:txBody>
          <a:bodyPr wrap="square">
            <a:spAutoFit/>
          </a:bodyPr>
          <a:lstStyle/>
          <a:p>
            <a:r>
              <a:rPr lang="pt-PT" sz="2400" dirty="0"/>
              <a:t>1. </a:t>
            </a:r>
            <a:r>
              <a:rPr lang="en-US" sz="2400" dirty="0">
                <a:latin typeface="+mn-lt"/>
              </a:rPr>
              <a:t>Defining the scene, the camera and where the scene is rendered</a:t>
            </a:r>
          </a:p>
        </p:txBody>
      </p:sp>
      <p:cxnSp>
        <p:nvCxnSpPr>
          <p:cNvPr id="8" name="Conexão recta unidireccional 7"/>
          <p:cNvCxnSpPr/>
          <p:nvPr/>
        </p:nvCxnSpPr>
        <p:spPr>
          <a:xfrm>
            <a:off x="3835334" y="1669019"/>
            <a:ext cx="328116" cy="470817"/>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9" name="Conexão recta unidireccional 8"/>
          <p:cNvCxnSpPr/>
          <p:nvPr/>
        </p:nvCxnSpPr>
        <p:spPr>
          <a:xfrm>
            <a:off x="5292080" y="2278750"/>
            <a:ext cx="218610" cy="36004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11" name="Conexão recta unidireccional 10"/>
          <p:cNvCxnSpPr/>
          <p:nvPr/>
        </p:nvCxnSpPr>
        <p:spPr>
          <a:xfrm flipH="1">
            <a:off x="4927464" y="3218691"/>
            <a:ext cx="282860" cy="36004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1683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2"/>
          </p:nvPr>
        </p:nvSpPr>
        <p:spPr/>
        <p:txBody>
          <a:bodyPr/>
          <a:lstStyle/>
          <a:p>
            <a:pPr>
              <a:defRPr/>
            </a:pPr>
            <a:fld id="{714F3381-3D48-49B1-BB19-9321D6BA8F95}" type="slidenum">
              <a:rPr lang="pt-PT" altLang="en-US" smtClean="0"/>
              <a:pPr>
                <a:defRPr/>
              </a:pPr>
              <a:t>66</a:t>
            </a:fld>
            <a:endParaRPr lang="pt-PT" altLang="en-US" dirty="0"/>
          </a:p>
        </p:txBody>
      </p:sp>
      <p:sp>
        <p:nvSpPr>
          <p:cNvPr id="3" name="Rectângulo 2"/>
          <p:cNvSpPr/>
          <p:nvPr/>
        </p:nvSpPr>
        <p:spPr>
          <a:xfrm>
            <a:off x="971600" y="1916832"/>
            <a:ext cx="7992888" cy="2862322"/>
          </a:xfrm>
          <a:prstGeom prst="rect">
            <a:avLst/>
          </a:prstGeom>
        </p:spPr>
        <p:txBody>
          <a:bodyPr wrap="square">
            <a:spAutoFit/>
          </a:bodyPr>
          <a:lstStyle/>
          <a:p>
            <a:pPr>
              <a:lnSpc>
                <a:spcPct val="150000"/>
              </a:lnSpc>
            </a:pPr>
            <a:r>
              <a:rPr lang="pt-PT" sz="2000" dirty="0">
                <a:latin typeface="Courier New" panose="02070309020205020404" pitchFamily="49" charset="0"/>
                <a:cs typeface="Courier New" panose="02070309020205020404" pitchFamily="49" charset="0"/>
              </a:rPr>
              <a:t>var geometry = </a:t>
            </a:r>
            <a:r>
              <a:rPr lang="en-US" sz="2000" dirty="0">
                <a:latin typeface="Courier New" panose="02070309020205020404" pitchFamily="49" charset="0"/>
                <a:cs typeface="Courier New" panose="02070309020205020404" pitchFamily="49" charset="0"/>
              </a:rPr>
              <a:t>new THREE.BoxGeometry(1,1,1);</a:t>
            </a:r>
          </a:p>
          <a:p>
            <a:pPr>
              <a:lnSpc>
                <a:spcPct val="150000"/>
              </a:lnSpc>
            </a:pPr>
            <a:r>
              <a:rPr lang="en-US" sz="2000" dirty="0">
                <a:latin typeface="Courier New" panose="02070309020205020404" pitchFamily="49" charset="0"/>
                <a:cs typeface="Courier New" panose="02070309020205020404" pitchFamily="49" charset="0"/>
              </a:rPr>
              <a:t>var material = new THREE.MeshBasicMaterial( { color: 0x00ff00 } ); </a:t>
            </a:r>
          </a:p>
          <a:p>
            <a:pPr>
              <a:lnSpc>
                <a:spcPct val="150000"/>
              </a:lnSpc>
            </a:pPr>
            <a:r>
              <a:rPr lang="en-US" sz="2000" dirty="0">
                <a:latin typeface="Courier New" panose="02070309020205020404" pitchFamily="49" charset="0"/>
                <a:cs typeface="Courier New" panose="02070309020205020404" pitchFamily="49" charset="0"/>
              </a:rPr>
              <a:t>var cube = new THREE.Mesh( geometry, material ); </a:t>
            </a:r>
          </a:p>
          <a:p>
            <a:pPr>
              <a:lnSpc>
                <a:spcPct val="150000"/>
              </a:lnSpc>
            </a:pPr>
            <a:r>
              <a:rPr lang="en-US" sz="2000" dirty="0">
                <a:latin typeface="Courier New" panose="02070309020205020404" pitchFamily="49" charset="0"/>
                <a:cs typeface="Courier New" panose="02070309020205020404" pitchFamily="49" charset="0"/>
              </a:rPr>
              <a:t>scene.add( cube ); </a:t>
            </a:r>
          </a:p>
          <a:p>
            <a:pPr>
              <a:lnSpc>
                <a:spcPct val="150000"/>
              </a:lnSpc>
            </a:pPr>
            <a:r>
              <a:rPr lang="en-US" sz="2000" dirty="0">
                <a:latin typeface="Courier New" panose="02070309020205020404" pitchFamily="49" charset="0"/>
                <a:cs typeface="Courier New" panose="02070309020205020404" pitchFamily="49" charset="0"/>
              </a:rPr>
              <a:t>camera.position.z = </a:t>
            </a:r>
            <a:r>
              <a:rPr lang="pt-PT" sz="2000" dirty="0">
                <a:latin typeface="Courier New" panose="02070309020205020404" pitchFamily="49" charset="0"/>
                <a:cs typeface="Courier New" panose="02070309020205020404" pitchFamily="49" charset="0"/>
              </a:rPr>
              <a:t>5;</a:t>
            </a:r>
          </a:p>
        </p:txBody>
      </p:sp>
      <p:sp>
        <p:nvSpPr>
          <p:cNvPr id="4" name="CaixaDeTexto 3"/>
          <p:cNvSpPr txBox="1"/>
          <p:nvPr/>
        </p:nvSpPr>
        <p:spPr>
          <a:xfrm>
            <a:off x="442909" y="845075"/>
            <a:ext cx="5299208" cy="461665"/>
          </a:xfrm>
          <a:prstGeom prst="rect">
            <a:avLst/>
          </a:prstGeom>
          <a:noFill/>
        </p:spPr>
        <p:txBody>
          <a:bodyPr wrap="none" rtlCol="0">
            <a:spAutoFit/>
          </a:bodyPr>
          <a:lstStyle/>
          <a:p>
            <a:r>
              <a:rPr lang="en-US" sz="2400" dirty="0">
                <a:latin typeface="+mn-lt"/>
              </a:rPr>
              <a:t>2.Creating an object and camera position</a:t>
            </a:r>
          </a:p>
        </p:txBody>
      </p:sp>
      <p:cxnSp>
        <p:nvCxnSpPr>
          <p:cNvPr id="5" name="Conexão recta unidireccional 4"/>
          <p:cNvCxnSpPr/>
          <p:nvPr/>
        </p:nvCxnSpPr>
        <p:spPr>
          <a:xfrm flipH="1" flipV="1">
            <a:off x="2121142" y="2790582"/>
            <a:ext cx="282860" cy="25467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6" name="Conexão recta unidireccional 5"/>
          <p:cNvCxnSpPr/>
          <p:nvPr/>
        </p:nvCxnSpPr>
        <p:spPr>
          <a:xfrm flipH="1" flipV="1">
            <a:off x="6759001" y="2847474"/>
            <a:ext cx="426876" cy="333679"/>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10" name="Conexão recta unidireccional 9"/>
          <p:cNvCxnSpPr/>
          <p:nvPr/>
        </p:nvCxnSpPr>
        <p:spPr>
          <a:xfrm flipH="1">
            <a:off x="5148064" y="1706242"/>
            <a:ext cx="282860" cy="36004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11" name="Conexão recta unidireccional 10"/>
          <p:cNvCxnSpPr/>
          <p:nvPr/>
        </p:nvCxnSpPr>
        <p:spPr>
          <a:xfrm flipH="1" flipV="1">
            <a:off x="4514434" y="3753036"/>
            <a:ext cx="430548" cy="216024"/>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12" name="Conexão recta unidireccional 11"/>
          <p:cNvCxnSpPr/>
          <p:nvPr/>
        </p:nvCxnSpPr>
        <p:spPr>
          <a:xfrm flipH="1" flipV="1">
            <a:off x="2661965" y="4671142"/>
            <a:ext cx="430548" cy="216024"/>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598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ângulo 2"/>
          <p:cNvSpPr/>
          <p:nvPr/>
        </p:nvSpPr>
        <p:spPr>
          <a:xfrm>
            <a:off x="1126454" y="1556792"/>
            <a:ext cx="5965826" cy="4247317"/>
          </a:xfrm>
          <a:prstGeom prst="rect">
            <a:avLst/>
          </a:prstGeom>
        </p:spPr>
        <p:txBody>
          <a:bodyPr wrap="square">
            <a:spAutoFit/>
          </a:bodyPr>
          <a:lstStyle/>
          <a:p>
            <a:pPr>
              <a:lnSpc>
                <a:spcPct val="150000"/>
              </a:lnSpc>
            </a:pPr>
            <a:r>
              <a:rPr lang="en-US" sz="2000" dirty="0">
                <a:latin typeface="Courier New" panose="02070309020205020404" pitchFamily="49" charset="0"/>
                <a:cs typeface="Courier New" panose="02070309020205020404" pitchFamily="49" charset="0"/>
              </a:rPr>
              <a:t>function render() {</a:t>
            </a:r>
          </a:p>
          <a:p>
            <a:pPr>
              <a:lnSpc>
                <a:spcPct val="150000"/>
              </a:lnSpc>
            </a:pPr>
            <a:r>
              <a:rPr lang="en-US" sz="2000" dirty="0">
                <a:latin typeface="Courier New" panose="02070309020205020404" pitchFamily="49" charset="0"/>
                <a:cs typeface="Courier New" panose="02070309020205020404" pitchFamily="49" charset="0"/>
              </a:rPr>
              <a:t>requestAnimationFrame(render);</a:t>
            </a:r>
          </a:p>
          <a:p>
            <a:pPr>
              <a:lnSpc>
                <a:spcPct val="150000"/>
              </a:lnSpc>
            </a:pPr>
            <a:r>
              <a:rPr lang="en-US" sz="2000" dirty="0">
                <a:latin typeface="Courier New" panose="02070309020205020404" pitchFamily="49" charset="0"/>
                <a:cs typeface="Courier New" panose="02070309020205020404" pitchFamily="49" charset="0"/>
              </a:rPr>
              <a:t>renderer.render(scene, camera);</a:t>
            </a:r>
          </a:p>
          <a:p>
            <a:pPr>
              <a:lnSpc>
                <a:spcPct val="150000"/>
              </a:lnSpc>
            </a:pPr>
            <a:r>
              <a:rPr lang="en-US" sz="2000" dirty="0">
                <a:latin typeface="Courier New" panose="02070309020205020404" pitchFamily="49" charset="0"/>
                <a:cs typeface="Courier New" panose="02070309020205020404" pitchFamily="49" charset="0"/>
              </a:rPr>
              <a:t>}</a:t>
            </a:r>
          </a:p>
          <a:p>
            <a:pPr>
              <a:lnSpc>
                <a:spcPct val="150000"/>
              </a:lnSpc>
            </a:pPr>
            <a:endParaRPr lang="en-US" sz="2000" dirty="0">
              <a:latin typeface="Courier New" panose="02070309020205020404" pitchFamily="49" charset="0"/>
              <a:cs typeface="Courier New" panose="02070309020205020404" pitchFamily="49" charset="0"/>
            </a:endParaRPr>
          </a:p>
          <a:p>
            <a:pPr>
              <a:lnSpc>
                <a:spcPct val="150000"/>
              </a:lnSpc>
            </a:pPr>
            <a:endParaRPr lang="en-US" sz="2000" dirty="0">
              <a:latin typeface="Courier New" panose="02070309020205020404" pitchFamily="49" charset="0"/>
              <a:cs typeface="Courier New" panose="02070309020205020404" pitchFamily="49" charset="0"/>
            </a:endParaRPr>
          </a:p>
          <a:p>
            <a:pPr>
              <a:lnSpc>
                <a:spcPct val="150000"/>
              </a:lnSpc>
            </a:pPr>
            <a:r>
              <a:rPr lang="en-US" sz="2000" dirty="0">
                <a:latin typeface="Courier New" panose="02070309020205020404" pitchFamily="49" charset="0"/>
                <a:cs typeface="Courier New" panose="02070309020205020404" pitchFamily="49" charset="0"/>
              </a:rPr>
              <a:t>render();</a:t>
            </a:r>
            <a:endParaRPr lang="en-US" sz="2400" dirty="0">
              <a:latin typeface="Courier New" panose="02070309020205020404" pitchFamily="49" charset="0"/>
              <a:cs typeface="Courier New" panose="02070309020205020404" pitchFamily="49" charset="0"/>
            </a:endParaRPr>
          </a:p>
          <a:p>
            <a:pPr>
              <a:lnSpc>
                <a:spcPct val="150000"/>
              </a:lnSpc>
            </a:pPr>
            <a:r>
              <a:rPr lang="en-US" sz="2000" dirty="0">
                <a:latin typeface="Courier New" panose="02070309020205020404" pitchFamily="49" charset="0"/>
                <a:cs typeface="Courier New" panose="02070309020205020404" pitchFamily="49" charset="0"/>
              </a:rPr>
              <a:t>cube.rotation.x += 0.1;</a:t>
            </a:r>
          </a:p>
          <a:p>
            <a:pPr>
              <a:lnSpc>
                <a:spcPct val="150000"/>
              </a:lnSpc>
            </a:pPr>
            <a:r>
              <a:rPr lang="en-US" sz="2000" dirty="0">
                <a:latin typeface="Courier New" panose="02070309020205020404" pitchFamily="49" charset="0"/>
                <a:cs typeface="Courier New" panose="02070309020205020404" pitchFamily="49" charset="0"/>
              </a:rPr>
              <a:t>cube.rotation.y </a:t>
            </a:r>
            <a:r>
              <a:rPr lang="pt-PT" sz="2000" dirty="0">
                <a:latin typeface="Courier New" panose="02070309020205020404" pitchFamily="49" charset="0"/>
                <a:cs typeface="Courier New" panose="02070309020205020404" pitchFamily="49" charset="0"/>
              </a:rPr>
              <a:t>+= 0.1;</a:t>
            </a:r>
          </a:p>
        </p:txBody>
      </p:sp>
      <p:sp>
        <p:nvSpPr>
          <p:cNvPr id="4" name="Rectângulo 3"/>
          <p:cNvSpPr/>
          <p:nvPr/>
        </p:nvSpPr>
        <p:spPr>
          <a:xfrm>
            <a:off x="539552" y="1198733"/>
            <a:ext cx="2639633" cy="461665"/>
          </a:xfrm>
          <a:prstGeom prst="rect">
            <a:avLst/>
          </a:prstGeom>
        </p:spPr>
        <p:txBody>
          <a:bodyPr wrap="none">
            <a:spAutoFit/>
          </a:bodyPr>
          <a:lstStyle/>
          <a:p>
            <a:r>
              <a:rPr lang="pt-PT" sz="2400" dirty="0"/>
              <a:t>3.  </a:t>
            </a:r>
            <a:r>
              <a:rPr lang="en-US" sz="2400" dirty="0">
                <a:latin typeface="+mn-lt"/>
              </a:rPr>
              <a:t>Scene rendering</a:t>
            </a:r>
            <a:endParaRPr lang="pt-PT" sz="2400" dirty="0">
              <a:latin typeface="+mn-lt"/>
            </a:endParaRPr>
          </a:p>
        </p:txBody>
      </p:sp>
      <p:sp>
        <p:nvSpPr>
          <p:cNvPr id="6" name="Rectângulo 5"/>
          <p:cNvSpPr/>
          <p:nvPr/>
        </p:nvSpPr>
        <p:spPr>
          <a:xfrm>
            <a:off x="683568" y="3936854"/>
            <a:ext cx="2687274" cy="461665"/>
          </a:xfrm>
          <a:prstGeom prst="rect">
            <a:avLst/>
          </a:prstGeom>
        </p:spPr>
        <p:txBody>
          <a:bodyPr wrap="none">
            <a:spAutoFit/>
          </a:bodyPr>
          <a:lstStyle/>
          <a:p>
            <a:r>
              <a:rPr lang="pt-PT" sz="2400" dirty="0">
                <a:solidFill>
                  <a:srgbClr val="000000"/>
                </a:solidFill>
              </a:rPr>
              <a:t>4.  </a:t>
            </a:r>
            <a:r>
              <a:rPr lang="en-US" sz="2400" dirty="0">
                <a:solidFill>
                  <a:srgbClr val="000000"/>
                </a:solidFill>
                <a:latin typeface="+mn-lt"/>
              </a:rPr>
              <a:t>Scene animation</a:t>
            </a:r>
            <a:endParaRPr lang="pt-PT" dirty="0">
              <a:latin typeface="+mn-lt"/>
            </a:endParaRPr>
          </a:p>
        </p:txBody>
      </p:sp>
      <p:cxnSp>
        <p:nvCxnSpPr>
          <p:cNvPr id="7" name="Conexão recta unidireccional 6"/>
          <p:cNvCxnSpPr/>
          <p:nvPr/>
        </p:nvCxnSpPr>
        <p:spPr>
          <a:xfrm flipH="1">
            <a:off x="3015208" y="4653136"/>
            <a:ext cx="282860" cy="18002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9" name="Conexão recta unidireccional 8"/>
          <p:cNvCxnSpPr/>
          <p:nvPr/>
        </p:nvCxnSpPr>
        <p:spPr>
          <a:xfrm flipH="1" flipV="1">
            <a:off x="3037755" y="3032956"/>
            <a:ext cx="333087" cy="396044"/>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0766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ângulo 2"/>
          <p:cNvSpPr/>
          <p:nvPr/>
        </p:nvSpPr>
        <p:spPr>
          <a:xfrm>
            <a:off x="899592" y="2132856"/>
            <a:ext cx="7272808" cy="1938992"/>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var material = new THREE.MeshPhongMaterial({</a:t>
            </a:r>
          </a:p>
          <a:p>
            <a:r>
              <a:rPr lang="en-US" sz="2000" dirty="0">
                <a:latin typeface="Courier New" panose="02070309020205020404" pitchFamily="49" charset="0"/>
                <a:cs typeface="Courier New" panose="02070309020205020404" pitchFamily="49" charset="0"/>
              </a:rPr>
              <a:t>ambient: '#006063',</a:t>
            </a:r>
          </a:p>
          <a:p>
            <a:r>
              <a:rPr lang="en-US" sz="2000" dirty="0">
                <a:latin typeface="Courier New" panose="02070309020205020404" pitchFamily="49" charset="0"/>
                <a:cs typeface="Courier New" panose="02070309020205020404" pitchFamily="49" charset="0"/>
              </a:rPr>
              <a:t>color: '#00abb1',</a:t>
            </a:r>
          </a:p>
          <a:p>
            <a:r>
              <a:rPr lang="en-US" sz="2000" dirty="0">
                <a:latin typeface="Courier New" panose="02070309020205020404" pitchFamily="49" charset="0"/>
                <a:cs typeface="Courier New" panose="02070309020205020404" pitchFamily="49" charset="0"/>
              </a:rPr>
              <a:t>specular: '#a9fcff',</a:t>
            </a:r>
          </a:p>
          <a:p>
            <a:r>
              <a:rPr lang="en-US" sz="2000" dirty="0">
                <a:latin typeface="Courier New" panose="02070309020205020404" pitchFamily="49" charset="0"/>
                <a:cs typeface="Courier New" panose="02070309020205020404" pitchFamily="49" charset="0"/>
              </a:rPr>
              <a:t>shininess</a:t>
            </a:r>
            <a:r>
              <a:rPr lang="pt-PT" sz="2000" dirty="0">
                <a:latin typeface="Courier New" panose="02070309020205020404" pitchFamily="49" charset="0"/>
                <a:cs typeface="Courier New" panose="02070309020205020404" pitchFamily="49" charset="0"/>
              </a:rPr>
              <a:t>: 100</a:t>
            </a:r>
          </a:p>
          <a:p>
            <a:r>
              <a:rPr lang="pt-PT" sz="2000" dirty="0">
                <a:latin typeface="Courier New" panose="02070309020205020404" pitchFamily="49" charset="0"/>
                <a:cs typeface="Courier New" panose="02070309020205020404" pitchFamily="49" charset="0"/>
              </a:rPr>
              <a:t>});</a:t>
            </a:r>
          </a:p>
        </p:txBody>
      </p:sp>
      <p:sp>
        <p:nvSpPr>
          <p:cNvPr id="4" name="Rectângulo 3"/>
          <p:cNvSpPr/>
          <p:nvPr/>
        </p:nvSpPr>
        <p:spPr>
          <a:xfrm>
            <a:off x="539552" y="1198733"/>
            <a:ext cx="3376565" cy="461665"/>
          </a:xfrm>
          <a:prstGeom prst="rect">
            <a:avLst/>
          </a:prstGeom>
        </p:spPr>
        <p:txBody>
          <a:bodyPr wrap="none">
            <a:spAutoFit/>
          </a:bodyPr>
          <a:lstStyle/>
          <a:p>
            <a:r>
              <a:rPr lang="en-US" sz="2400" dirty="0">
                <a:latin typeface="+mn-lt"/>
              </a:rPr>
              <a:t>Adding lights and shading</a:t>
            </a:r>
          </a:p>
        </p:txBody>
      </p:sp>
      <p:cxnSp>
        <p:nvCxnSpPr>
          <p:cNvPr id="7" name="Conexão recta unidireccional 6"/>
          <p:cNvCxnSpPr/>
          <p:nvPr/>
        </p:nvCxnSpPr>
        <p:spPr>
          <a:xfrm>
            <a:off x="539552" y="2996952"/>
            <a:ext cx="234672" cy="326648"/>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8" name="Conexão recta unidireccional 7"/>
          <p:cNvCxnSpPr/>
          <p:nvPr/>
        </p:nvCxnSpPr>
        <p:spPr>
          <a:xfrm flipH="1" flipV="1">
            <a:off x="1833110" y="3896924"/>
            <a:ext cx="282860" cy="286398"/>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11" name="Conexão recta unidireccional 10"/>
          <p:cNvCxnSpPr/>
          <p:nvPr/>
        </p:nvCxnSpPr>
        <p:spPr>
          <a:xfrm flipH="1">
            <a:off x="6084168" y="1799866"/>
            <a:ext cx="282860" cy="36004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12" name="Conexão recta unidireccional 11"/>
          <p:cNvCxnSpPr/>
          <p:nvPr/>
        </p:nvCxnSpPr>
        <p:spPr>
          <a:xfrm>
            <a:off x="648857" y="2492896"/>
            <a:ext cx="250735" cy="360040"/>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6718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p:cNvSpPr>
            <a:spLocks noGrp="1"/>
          </p:cNvSpPr>
          <p:nvPr>
            <p:ph type="title"/>
          </p:nvPr>
        </p:nvSpPr>
        <p:spPr>
          <a:xfrm>
            <a:off x="479376" y="188640"/>
            <a:ext cx="8229600" cy="1139825"/>
          </a:xfrm>
        </p:spPr>
        <p:txBody>
          <a:bodyPr/>
          <a:lstStyle/>
          <a:p>
            <a:r>
              <a:rPr lang="pt-PT" sz="2800" dirty="0"/>
              <a:t>Examples in three.js (with code)</a:t>
            </a:r>
          </a:p>
        </p:txBody>
      </p:sp>
      <p:sp>
        <p:nvSpPr>
          <p:cNvPr id="4" name="Rectângulo 3"/>
          <p:cNvSpPr/>
          <p:nvPr/>
        </p:nvSpPr>
        <p:spPr>
          <a:xfrm>
            <a:off x="479376" y="6421868"/>
            <a:ext cx="7416824" cy="646331"/>
          </a:xfrm>
          <a:prstGeom prst="rect">
            <a:avLst/>
          </a:prstGeom>
        </p:spPr>
        <p:txBody>
          <a:bodyPr wrap="square">
            <a:spAutoFit/>
          </a:bodyPr>
          <a:lstStyle/>
          <a:p>
            <a:r>
              <a:rPr lang="pt-PT" sz="2000" dirty="0">
                <a:hlinkClick r:id="rId2"/>
              </a:rPr>
              <a:t>https://threejs.org/examples/#canvas_camera_orthographic</a:t>
            </a:r>
            <a:endParaRPr lang="pt-PT" sz="2000" dirty="0"/>
          </a:p>
          <a:p>
            <a:endParaRPr lang="pt-PT" dirty="0"/>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07" y="2089734"/>
            <a:ext cx="7627409" cy="4075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aixaDeTexto 4"/>
          <p:cNvSpPr txBox="1"/>
          <p:nvPr/>
        </p:nvSpPr>
        <p:spPr>
          <a:xfrm>
            <a:off x="448407" y="1219399"/>
            <a:ext cx="5974713" cy="769441"/>
          </a:xfrm>
          <a:prstGeom prst="rect">
            <a:avLst/>
          </a:prstGeom>
          <a:noFill/>
        </p:spPr>
        <p:txBody>
          <a:bodyPr wrap="none" rtlCol="0">
            <a:spAutoFit/>
          </a:bodyPr>
          <a:lstStyle/>
          <a:p>
            <a:r>
              <a:rPr lang="en-US" sz="2400" dirty="0"/>
              <a:t>Orthogonal camera; </a:t>
            </a:r>
          </a:p>
          <a:p>
            <a:r>
              <a:rPr lang="en-US" sz="2000" dirty="0"/>
              <a:t>Ambient light + direction light; Lambertian objects</a:t>
            </a:r>
          </a:p>
        </p:txBody>
      </p:sp>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3" y="2094901"/>
            <a:ext cx="8568952" cy="4342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431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p:cNvSpPr>
            <a:spLocks noGrp="1"/>
          </p:cNvSpPr>
          <p:nvPr>
            <p:ph type="sldNum" sz="quarter" idx="12"/>
          </p:nvPr>
        </p:nvSpPr>
        <p:spPr/>
        <p:txBody>
          <a:bodyPr/>
          <a:lstStyle/>
          <a:p>
            <a:pPr>
              <a:defRPr/>
            </a:pPr>
            <a:fld id="{4F859BDE-49EA-43BC-921D-7924E80B14B4}" type="slidenum">
              <a:rPr lang="pt-PT" altLang="en-US" smtClean="0"/>
              <a:pPr>
                <a:defRPr/>
              </a:pPr>
              <a:t>7</a:t>
            </a:fld>
            <a:endParaRPr lang="pt-PT" altLang="en-US" dirty="0"/>
          </a:p>
        </p:txBody>
      </p:sp>
      <p:sp>
        <p:nvSpPr>
          <p:cNvPr id="72707" name="Rectangle 2"/>
          <p:cNvSpPr>
            <a:spLocks noGrp="1" noChangeArrowheads="1"/>
          </p:cNvSpPr>
          <p:nvPr>
            <p:ph type="title" idx="4294967295"/>
          </p:nvPr>
        </p:nvSpPr>
        <p:spPr>
          <a:xfrm>
            <a:off x="467544" y="237431"/>
            <a:ext cx="8229600" cy="1139825"/>
          </a:xfrm>
        </p:spPr>
        <p:txBody>
          <a:bodyPr/>
          <a:lstStyle/>
          <a:p>
            <a:pPr eaLnBrk="1" hangingPunct="1"/>
            <a:r>
              <a:rPr lang="en-US" altLang="pt-PT" sz="2800" dirty="0"/>
              <a:t>Geometric Primitives – three.js examples</a:t>
            </a:r>
          </a:p>
        </p:txBody>
      </p:sp>
      <p:sp>
        <p:nvSpPr>
          <p:cNvPr id="72708" name="Rectangle 3"/>
          <p:cNvSpPr>
            <a:spLocks noGrp="1" noChangeArrowheads="1"/>
          </p:cNvSpPr>
          <p:nvPr>
            <p:ph type="body" idx="4294967295"/>
          </p:nvPr>
        </p:nvSpPr>
        <p:spPr>
          <a:xfrm>
            <a:off x="179512" y="1514314"/>
            <a:ext cx="9073007" cy="4549451"/>
          </a:xfrm>
        </p:spPr>
        <p:txBody>
          <a:bodyPr/>
          <a:lstStyle/>
          <a:p>
            <a:pPr marL="0" indent="0" eaLnBrk="1" hangingPunct="1">
              <a:buNone/>
            </a:pPr>
            <a:r>
              <a:rPr lang="en-US" sz="1600" dirty="0">
                <a:latin typeface="Courier New" panose="02070309020205020404" pitchFamily="49" charset="0"/>
                <a:cs typeface="Courier New" panose="02070309020205020404" pitchFamily="49" charset="0"/>
              </a:rPr>
              <a:t>const width = 8; // ui: width </a:t>
            </a:r>
          </a:p>
          <a:p>
            <a:pPr marL="0" indent="0" eaLnBrk="1" hangingPunct="1">
              <a:buNone/>
            </a:pPr>
            <a:r>
              <a:rPr lang="en-US" sz="1600" dirty="0">
                <a:latin typeface="Courier New" panose="02070309020205020404" pitchFamily="49" charset="0"/>
                <a:cs typeface="Courier New" panose="02070309020205020404" pitchFamily="49" charset="0"/>
              </a:rPr>
              <a:t>const height = 8; // ui: height </a:t>
            </a:r>
          </a:p>
          <a:p>
            <a:pPr marL="0" indent="0" eaLnBrk="1" hangingPunct="1">
              <a:buNone/>
            </a:pPr>
            <a:r>
              <a:rPr lang="en-US" sz="1600" dirty="0">
                <a:latin typeface="Courier New" panose="02070309020205020404" pitchFamily="49" charset="0"/>
                <a:cs typeface="Courier New" panose="02070309020205020404" pitchFamily="49" charset="0"/>
              </a:rPr>
              <a:t>const depth = 8; // ui: depth </a:t>
            </a:r>
          </a:p>
          <a:p>
            <a:pPr marL="0" indent="0" eaLnBrk="1" hangingPunct="1">
              <a:buNone/>
            </a:pPr>
            <a:r>
              <a:rPr lang="en-US" sz="1600" dirty="0">
                <a:latin typeface="Courier New" panose="02070309020205020404" pitchFamily="49" charset="0"/>
                <a:cs typeface="Courier New" panose="02070309020205020404" pitchFamily="49" charset="0"/>
              </a:rPr>
              <a:t>const geometry = new THREE.BoxGeometry(width, height, depth);</a:t>
            </a:r>
          </a:p>
          <a:p>
            <a:pPr marL="0" indent="0" eaLnBrk="1" hangingPunct="1">
              <a:buNone/>
            </a:pPr>
            <a:endParaRPr lang="en-US" sz="1600" dirty="0">
              <a:latin typeface="Courier New" panose="02070309020205020404" pitchFamily="49" charset="0"/>
              <a:cs typeface="Courier New" panose="02070309020205020404" pitchFamily="49" charset="0"/>
            </a:endParaRPr>
          </a:p>
          <a:p>
            <a:pPr marL="0" indent="0" eaLnBrk="1" hangingPunct="1">
              <a:buNone/>
            </a:pPr>
            <a:r>
              <a:rPr lang="en-US" altLang="pt-PT" sz="1600" dirty="0">
                <a:latin typeface="Courier New" panose="02070309020205020404" pitchFamily="49" charset="0"/>
                <a:cs typeface="Courier New" panose="02070309020205020404" pitchFamily="49" charset="0"/>
              </a:rPr>
              <a:t>const radius = 6;  // ui: radius</a:t>
            </a:r>
          </a:p>
          <a:p>
            <a:pPr marL="0" indent="0" eaLnBrk="1" hangingPunct="1">
              <a:buNone/>
            </a:pPr>
            <a:r>
              <a:rPr lang="en-US" altLang="pt-PT" sz="1600" dirty="0">
                <a:latin typeface="Courier New" panose="02070309020205020404" pitchFamily="49" charset="0"/>
                <a:cs typeface="Courier New" panose="02070309020205020404" pitchFamily="49" charset="0"/>
              </a:rPr>
              <a:t>const height = 8;  // ui: height</a:t>
            </a:r>
          </a:p>
          <a:p>
            <a:pPr marL="0" indent="0" eaLnBrk="1" hangingPunct="1">
              <a:buNone/>
            </a:pPr>
            <a:r>
              <a:rPr lang="en-US" altLang="pt-PT" sz="1600" dirty="0">
                <a:latin typeface="Courier New" panose="02070309020205020404" pitchFamily="49" charset="0"/>
                <a:cs typeface="Courier New" panose="02070309020205020404" pitchFamily="49" charset="0"/>
              </a:rPr>
              <a:t>const radialSegments = 16;  // ui: radialSegments</a:t>
            </a:r>
          </a:p>
          <a:p>
            <a:pPr marL="0" indent="0" eaLnBrk="1" hangingPunct="1">
              <a:buNone/>
            </a:pPr>
            <a:r>
              <a:rPr lang="en-US" altLang="pt-PT" sz="1600" dirty="0">
                <a:latin typeface="Courier New" panose="02070309020205020404" pitchFamily="49" charset="0"/>
                <a:cs typeface="Courier New" panose="02070309020205020404" pitchFamily="49" charset="0"/>
              </a:rPr>
              <a:t>const geometry = new THREE.ConeGeometry(radius, height, radialSegments);</a:t>
            </a:r>
          </a:p>
          <a:p>
            <a:pPr marL="0" indent="0" eaLnBrk="1" hangingPunct="1">
              <a:buNone/>
            </a:pPr>
            <a:endParaRPr lang="en-US" altLang="pt-PT" sz="1600" dirty="0">
              <a:latin typeface="Courier New" panose="02070309020205020404" pitchFamily="49" charset="0"/>
              <a:cs typeface="Courier New" panose="02070309020205020404" pitchFamily="49" charset="0"/>
            </a:endParaRPr>
          </a:p>
          <a:p>
            <a:pPr marL="0" indent="0" eaLnBrk="1" hangingPunct="1">
              <a:buNone/>
            </a:pPr>
            <a:r>
              <a:rPr lang="en-US" altLang="pt-PT" sz="1600" dirty="0">
                <a:latin typeface="Courier New" panose="02070309020205020404" pitchFamily="49" charset="0"/>
                <a:cs typeface="Courier New" panose="02070309020205020404" pitchFamily="49" charset="0"/>
              </a:rPr>
              <a:t>const radius = 7;  // ui: radius</a:t>
            </a:r>
          </a:p>
          <a:p>
            <a:pPr marL="0" indent="0" eaLnBrk="1" hangingPunct="1">
              <a:buNone/>
            </a:pPr>
            <a:r>
              <a:rPr lang="en-US" altLang="pt-PT" sz="1600" dirty="0">
                <a:latin typeface="Courier New" panose="02070309020205020404" pitchFamily="49" charset="0"/>
                <a:cs typeface="Courier New" panose="02070309020205020404" pitchFamily="49" charset="0"/>
              </a:rPr>
              <a:t>const widthSegments = 12;  // ui: widthSegments</a:t>
            </a:r>
          </a:p>
          <a:p>
            <a:pPr marL="0" indent="0" eaLnBrk="1" hangingPunct="1">
              <a:buNone/>
            </a:pPr>
            <a:r>
              <a:rPr lang="en-US" altLang="pt-PT" sz="1600" dirty="0">
                <a:latin typeface="Courier New" panose="02070309020205020404" pitchFamily="49" charset="0"/>
                <a:cs typeface="Courier New" panose="02070309020205020404" pitchFamily="49" charset="0"/>
              </a:rPr>
              <a:t>const heightSegments = 8;  // ui: heightSegments</a:t>
            </a:r>
          </a:p>
          <a:p>
            <a:pPr marL="0" indent="0" eaLnBrk="1" hangingPunct="1">
              <a:buNone/>
            </a:pPr>
            <a:r>
              <a:rPr lang="en-US" altLang="pt-PT" sz="1600" dirty="0">
                <a:latin typeface="Courier New" panose="02070309020205020404" pitchFamily="49" charset="0"/>
                <a:cs typeface="Courier New" panose="02070309020205020404" pitchFamily="49" charset="0"/>
              </a:rPr>
              <a:t>const geometry = new THREE.SphereGeometry(radius, widthSegments, heightSegments);</a:t>
            </a:r>
          </a:p>
          <a:p>
            <a:pPr marL="0" indent="0" eaLnBrk="1" hangingPunct="1">
              <a:buNone/>
            </a:pPr>
            <a:endParaRPr lang="en-US" altLang="pt-PT" sz="1600" dirty="0">
              <a:latin typeface="Courier New" panose="02070309020205020404" pitchFamily="49" charset="0"/>
              <a:cs typeface="Courier New" panose="02070309020205020404" pitchFamily="49" charset="0"/>
            </a:endParaRPr>
          </a:p>
          <a:p>
            <a:pPr marL="0" indent="0" eaLnBrk="1" hangingPunct="1">
              <a:buNone/>
            </a:pPr>
            <a:endParaRPr lang="en-US" altLang="pt-PT" sz="1600" dirty="0">
              <a:latin typeface="Courier New" panose="02070309020205020404" pitchFamily="49" charset="0"/>
              <a:cs typeface="Courier New" panose="02070309020205020404" pitchFamily="49" charset="0"/>
            </a:endParaRPr>
          </a:p>
        </p:txBody>
      </p:sp>
      <p:pic>
        <p:nvPicPr>
          <p:cNvPr id="378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3155" y="5584661"/>
            <a:ext cx="1340845" cy="124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ângulo 1"/>
          <p:cNvSpPr/>
          <p:nvPr/>
        </p:nvSpPr>
        <p:spPr>
          <a:xfrm>
            <a:off x="588262" y="6391766"/>
            <a:ext cx="7416824" cy="584775"/>
          </a:xfrm>
          <a:prstGeom prst="rect">
            <a:avLst/>
          </a:prstGeom>
        </p:spPr>
        <p:txBody>
          <a:bodyPr wrap="square">
            <a:spAutoFit/>
          </a:bodyPr>
          <a:lstStyle/>
          <a:p>
            <a:r>
              <a:rPr lang="en-US" dirty="0">
                <a:hlinkClick r:id="rId4"/>
              </a:rPr>
              <a:t>https://threejs.org/manual/#en/primitives</a:t>
            </a:r>
            <a:endParaRPr lang="en-US" dirty="0"/>
          </a:p>
          <a:p>
            <a:endParaRPr lang="en-US"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945" y="1268760"/>
            <a:ext cx="1465622" cy="1369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3574" y="4149080"/>
            <a:ext cx="1404794" cy="1029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5638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8701690"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aixaDeTexto 4"/>
          <p:cNvSpPr txBox="1"/>
          <p:nvPr/>
        </p:nvSpPr>
        <p:spPr>
          <a:xfrm>
            <a:off x="251520" y="807095"/>
            <a:ext cx="492443" cy="461665"/>
          </a:xfrm>
          <a:prstGeom prst="rect">
            <a:avLst/>
          </a:prstGeom>
          <a:noFill/>
        </p:spPr>
        <p:txBody>
          <a:bodyPr wrap="none" rtlCol="0">
            <a:spAutoFit/>
          </a:bodyPr>
          <a:lstStyle/>
          <a:p>
            <a:r>
              <a:rPr lang="pt-PT" sz="2400" b="1" dirty="0"/>
              <a:t>…</a:t>
            </a:r>
          </a:p>
        </p:txBody>
      </p:sp>
      <p:sp>
        <p:nvSpPr>
          <p:cNvPr id="6" name="CaixaDeTexto 5"/>
          <p:cNvSpPr txBox="1"/>
          <p:nvPr/>
        </p:nvSpPr>
        <p:spPr>
          <a:xfrm>
            <a:off x="391822" y="6165304"/>
            <a:ext cx="492443" cy="461665"/>
          </a:xfrm>
          <a:prstGeom prst="rect">
            <a:avLst/>
          </a:prstGeom>
          <a:noFill/>
        </p:spPr>
        <p:txBody>
          <a:bodyPr wrap="none" rtlCol="0">
            <a:spAutoFit/>
          </a:bodyPr>
          <a:lstStyle/>
          <a:p>
            <a:r>
              <a:rPr lang="pt-PT" sz="2400" b="1" dirty="0"/>
              <a:t>…</a:t>
            </a:r>
          </a:p>
        </p:txBody>
      </p:sp>
      <p:cxnSp>
        <p:nvCxnSpPr>
          <p:cNvPr id="7" name="Conexão recta unidireccional 6"/>
          <p:cNvCxnSpPr/>
          <p:nvPr/>
        </p:nvCxnSpPr>
        <p:spPr>
          <a:xfrm flipH="1" flipV="1">
            <a:off x="3275856" y="2060848"/>
            <a:ext cx="612068" cy="288032"/>
          </a:xfrm>
          <a:prstGeom prst="straightConnector1">
            <a:avLst/>
          </a:prstGeom>
          <a:ln>
            <a:solidFill>
              <a:srgbClr val="C00000"/>
            </a:solidFill>
            <a:tailEnd type="arrow"/>
          </a:ln>
        </p:spPr>
        <p:style>
          <a:lnRef idx="3">
            <a:schemeClr val="accent6"/>
          </a:lnRef>
          <a:fillRef idx="0">
            <a:schemeClr val="accent6"/>
          </a:fillRef>
          <a:effectRef idx="2">
            <a:schemeClr val="accent6"/>
          </a:effectRef>
          <a:fontRef idx="minor">
            <a:schemeClr val="tx1"/>
          </a:fontRef>
        </p:style>
      </p:cxnSp>
      <p:sp>
        <p:nvSpPr>
          <p:cNvPr id="9" name="CaixaDeTexto 8"/>
          <p:cNvSpPr txBox="1"/>
          <p:nvPr/>
        </p:nvSpPr>
        <p:spPr>
          <a:xfrm>
            <a:off x="3951705" y="2348880"/>
            <a:ext cx="2898550" cy="338554"/>
          </a:xfrm>
          <a:prstGeom prst="rect">
            <a:avLst/>
          </a:prstGeom>
          <a:noFill/>
        </p:spPr>
        <p:txBody>
          <a:bodyPr wrap="none" rtlCol="0">
            <a:spAutoFit/>
          </a:bodyPr>
          <a:lstStyle/>
          <a:p>
            <a:r>
              <a:rPr lang="pt-PT" dirty="0"/>
              <a:t>(uses </a:t>
            </a:r>
            <a:r>
              <a:rPr lang="en-US" dirty="0"/>
              <a:t>orthographic projection</a:t>
            </a:r>
            <a:r>
              <a:rPr lang="pt-PT" dirty="0"/>
              <a:t>)</a:t>
            </a:r>
          </a:p>
        </p:txBody>
      </p:sp>
    </p:spTree>
    <p:extLst>
      <p:ext uri="{BB962C8B-B14F-4D97-AF65-F5344CB8AC3E}">
        <p14:creationId xmlns:p14="http://schemas.microsoft.com/office/powerpoint/2010/main" val="3185826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01" y="1412776"/>
            <a:ext cx="8622781" cy="5544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p:cNvSpPr txBox="1"/>
          <p:nvPr/>
        </p:nvSpPr>
        <p:spPr>
          <a:xfrm>
            <a:off x="145601" y="811967"/>
            <a:ext cx="492443" cy="461665"/>
          </a:xfrm>
          <a:prstGeom prst="rect">
            <a:avLst/>
          </a:prstGeom>
          <a:noFill/>
        </p:spPr>
        <p:txBody>
          <a:bodyPr wrap="none" rtlCol="0">
            <a:spAutoFit/>
          </a:bodyPr>
          <a:lstStyle/>
          <a:p>
            <a:r>
              <a:rPr lang="pt-PT" sz="2400" b="1" dirty="0"/>
              <a:t>…</a:t>
            </a:r>
          </a:p>
        </p:txBody>
      </p:sp>
      <p:sp>
        <p:nvSpPr>
          <p:cNvPr id="9" name="CaixaDeTexto 8"/>
          <p:cNvSpPr txBox="1"/>
          <p:nvPr/>
        </p:nvSpPr>
        <p:spPr>
          <a:xfrm>
            <a:off x="5004048" y="6309320"/>
            <a:ext cx="492443" cy="461665"/>
          </a:xfrm>
          <a:prstGeom prst="rect">
            <a:avLst/>
          </a:prstGeom>
          <a:noFill/>
        </p:spPr>
        <p:txBody>
          <a:bodyPr wrap="none" rtlCol="0">
            <a:spAutoFit/>
          </a:bodyPr>
          <a:lstStyle/>
          <a:p>
            <a:r>
              <a:rPr lang="pt-PT" sz="2400" b="1" dirty="0"/>
              <a:t>…</a:t>
            </a:r>
          </a:p>
        </p:txBody>
      </p:sp>
      <p:cxnSp>
        <p:nvCxnSpPr>
          <p:cNvPr id="8" name="Conexão recta 7"/>
          <p:cNvCxnSpPr/>
          <p:nvPr/>
        </p:nvCxnSpPr>
        <p:spPr>
          <a:xfrm>
            <a:off x="4716016" y="2348880"/>
            <a:ext cx="0" cy="43389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Conexão recta unidireccional 10"/>
          <p:cNvCxnSpPr/>
          <p:nvPr/>
        </p:nvCxnSpPr>
        <p:spPr>
          <a:xfrm flipH="1">
            <a:off x="2663788" y="1669756"/>
            <a:ext cx="216024" cy="216024"/>
          </a:xfrm>
          <a:prstGeom prst="straightConnector1">
            <a:avLst/>
          </a:prstGeom>
          <a:ln>
            <a:solidFill>
              <a:srgbClr val="C00000"/>
            </a:solidFill>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766530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Marcador de Posição de Conteúdo 2"/>
          <p:cNvSpPr>
            <a:spLocks noGrp="1"/>
          </p:cNvSpPr>
          <p:nvPr>
            <p:ph idx="1"/>
          </p:nvPr>
        </p:nvSpPr>
        <p:spPr>
          <a:xfrm>
            <a:off x="297938" y="657373"/>
            <a:ext cx="8568952" cy="4525963"/>
          </a:xfrm>
          <a:extLst/>
        </p:spPr>
        <p:txBody>
          <a:bodyPr/>
          <a:lstStyle/>
          <a:p>
            <a:pPr>
              <a:defRPr/>
            </a:pPr>
            <a:endParaRPr lang="en-GB" altLang="pt-PT" sz="2400" dirty="0"/>
          </a:p>
          <a:p>
            <a:pPr>
              <a:defRPr/>
            </a:pPr>
            <a:r>
              <a:rPr lang="en-GB" altLang="pt-PT" sz="2400" dirty="0"/>
              <a:t> S. </a:t>
            </a:r>
            <a:r>
              <a:rPr lang="en-GB" altLang="pt-PT" sz="2400" dirty="0" err="1"/>
              <a:t>Marschner</a:t>
            </a:r>
            <a:r>
              <a:rPr lang="en-GB" altLang="pt-PT" sz="2400" dirty="0"/>
              <a:t>, P. Shirley, </a:t>
            </a:r>
            <a:r>
              <a:rPr lang="en-GB" altLang="pt-PT" sz="2400" i="1" dirty="0"/>
              <a:t>Fundamentals of Computer Graphics</a:t>
            </a:r>
            <a:r>
              <a:rPr lang="en-GB" altLang="pt-PT" sz="2400" dirty="0"/>
              <a:t>, 5</a:t>
            </a:r>
            <a:r>
              <a:rPr lang="en-GB" altLang="pt-PT" sz="2400" baseline="30000" dirty="0"/>
              <a:t>th</a:t>
            </a:r>
            <a:r>
              <a:rPr lang="en-GB" altLang="pt-PT" sz="2400" dirty="0"/>
              <a:t> ed., </a:t>
            </a:r>
            <a:r>
              <a:rPr lang="en-US" altLang="pt-PT" sz="2400" dirty="0"/>
              <a:t>A K Peters/CRC Press, 2021</a:t>
            </a:r>
          </a:p>
          <a:p>
            <a:pPr marL="0" indent="0">
              <a:buNone/>
              <a:defRPr/>
            </a:pPr>
            <a:r>
              <a:rPr lang="en-GB" altLang="pt-PT" sz="2400" dirty="0"/>
              <a:t>     </a:t>
            </a:r>
            <a:r>
              <a:rPr lang="en-US" sz="2400" dirty="0">
                <a:hlinkClick r:id="rId3"/>
              </a:rPr>
              <a:t>Fundamentals of Computer Graphics, 5th Edition (oreilly.com)</a:t>
            </a:r>
            <a:endParaRPr lang="en-US" sz="2400" dirty="0"/>
          </a:p>
          <a:p>
            <a:pPr marL="0" indent="0">
              <a:buNone/>
              <a:defRPr/>
            </a:pPr>
            <a:endParaRPr lang="en-GB" altLang="pt-PT" sz="2400" dirty="0"/>
          </a:p>
          <a:p>
            <a:pPr>
              <a:defRPr/>
            </a:pPr>
            <a:r>
              <a:rPr lang="en-GB" altLang="pt-PT" sz="2400" dirty="0"/>
              <a:t>D. Hearn and M. P. Baker, </a:t>
            </a:r>
            <a:r>
              <a:rPr lang="en-GB" altLang="pt-PT" sz="2400" i="1" dirty="0"/>
              <a:t>Computer Graphics with OpenGL</a:t>
            </a:r>
            <a:r>
              <a:rPr lang="en-GB" altLang="pt-PT" sz="2400" dirty="0"/>
              <a:t>, 3</a:t>
            </a:r>
            <a:r>
              <a:rPr lang="en-GB" altLang="pt-PT" sz="2400" baseline="30000" dirty="0"/>
              <a:t>rd</a:t>
            </a:r>
            <a:r>
              <a:rPr lang="en-GB" altLang="pt-PT" sz="2400" dirty="0"/>
              <a:t> Ed., Addison-Wesley, 2004</a:t>
            </a:r>
          </a:p>
          <a:p>
            <a:pPr lvl="8">
              <a:defRPr/>
            </a:pPr>
            <a:endParaRPr lang="en-GB" altLang="pt-PT" sz="2400" dirty="0"/>
          </a:p>
          <a:p>
            <a:pPr>
              <a:defRPr/>
            </a:pPr>
            <a:r>
              <a:rPr lang="en-GB" altLang="pt-PT" sz="2400" dirty="0"/>
              <a:t>E. Angel and D. </a:t>
            </a:r>
            <a:r>
              <a:rPr lang="en-GB" altLang="pt-PT" sz="2400" dirty="0" err="1"/>
              <a:t>Shreiner</a:t>
            </a:r>
            <a:r>
              <a:rPr lang="en-GB" altLang="pt-PT" sz="2400" dirty="0"/>
              <a:t>, </a:t>
            </a:r>
            <a:r>
              <a:rPr lang="en-GB" altLang="pt-PT" sz="2400" i="1" dirty="0"/>
              <a:t>Introduction to Computer Graphics, </a:t>
            </a:r>
            <a:r>
              <a:rPr lang="en-GB" altLang="pt-PT" sz="2400" dirty="0"/>
              <a:t>6</a:t>
            </a:r>
            <a:r>
              <a:rPr lang="en-GB" altLang="pt-PT" sz="2400" baseline="30000" dirty="0"/>
              <a:t>th</a:t>
            </a:r>
            <a:r>
              <a:rPr lang="en-GB" altLang="pt-PT" sz="2400" dirty="0"/>
              <a:t> Ed., Pearson Education, 2012</a:t>
            </a:r>
          </a:p>
          <a:p>
            <a:pPr lvl="8">
              <a:defRPr/>
            </a:pPr>
            <a:endParaRPr lang="en-GB" altLang="pt-PT" sz="2400" dirty="0"/>
          </a:p>
          <a:p>
            <a:pPr>
              <a:defRPr/>
            </a:pPr>
            <a:r>
              <a:rPr lang="en-US" altLang="pt-PT" sz="2400" dirty="0"/>
              <a:t>Hughes, J., A. Van Dam, et al., </a:t>
            </a:r>
            <a:r>
              <a:rPr lang="en-US" altLang="pt-PT" sz="2400" i="1" dirty="0"/>
              <a:t>Computer Graphics, Principles and Practice</a:t>
            </a:r>
            <a:r>
              <a:rPr lang="en-US" altLang="pt-PT" sz="2400" dirty="0"/>
              <a:t>, 3rd Ed., Addison Wesley, 2013</a:t>
            </a:r>
          </a:p>
          <a:p>
            <a:pPr marL="0" indent="0">
              <a:buNone/>
              <a:defRPr/>
            </a:pPr>
            <a:r>
              <a:rPr lang="pt-PT" altLang="pt-PT" sz="2400" dirty="0"/>
              <a:t>     </a:t>
            </a:r>
            <a:r>
              <a:rPr lang="en-US" sz="2400" dirty="0">
                <a:hlinkClick r:id="rId4"/>
              </a:rPr>
              <a:t>Hughes/Computer Graphics, 3/E (oreilly.com)</a:t>
            </a:r>
            <a:endParaRPr lang="en-US" altLang="pt-PT" sz="2400" dirty="0"/>
          </a:p>
          <a:p>
            <a:pPr>
              <a:defRPr/>
            </a:pPr>
            <a:endParaRPr lang="en-US" altLang="pt-PT" sz="2400" dirty="0"/>
          </a:p>
          <a:p>
            <a:pPr>
              <a:defRPr/>
            </a:pPr>
            <a:endParaRPr lang="en-US" altLang="pt-PT" sz="2400" dirty="0"/>
          </a:p>
          <a:p>
            <a:pPr lvl="7">
              <a:defRPr/>
            </a:pPr>
            <a:endParaRPr lang="en-GB" altLang="pt-PT" sz="1400" dirty="0"/>
          </a:p>
          <a:p>
            <a:pPr>
              <a:defRPr/>
            </a:pPr>
            <a:endParaRPr lang="pt-PT" altLang="pt-PT" dirty="0"/>
          </a:p>
        </p:txBody>
      </p:sp>
      <p:sp>
        <p:nvSpPr>
          <p:cNvPr id="177154" name="Título 1"/>
          <p:cNvSpPr>
            <a:spLocks noGrp="1"/>
          </p:cNvSpPr>
          <p:nvPr>
            <p:ph type="title"/>
          </p:nvPr>
        </p:nvSpPr>
        <p:spPr>
          <a:xfrm>
            <a:off x="297938" y="87461"/>
            <a:ext cx="8229600" cy="1139825"/>
          </a:xfrm>
        </p:spPr>
        <p:txBody>
          <a:bodyPr/>
          <a:lstStyle/>
          <a:p>
            <a:r>
              <a:rPr lang="en-US" altLang="pt-PT" sz="2800" dirty="0"/>
              <a:t>Some reference books</a:t>
            </a:r>
          </a:p>
        </p:txBody>
      </p:sp>
      <p:sp>
        <p:nvSpPr>
          <p:cNvPr id="5" name="Marcador de Posição do Número do Diapositivo 4"/>
          <p:cNvSpPr>
            <a:spLocks noGrp="1"/>
          </p:cNvSpPr>
          <p:nvPr>
            <p:ph type="sldNum" sz="quarter" idx="4294967295"/>
          </p:nvPr>
        </p:nvSpPr>
        <p:spPr>
          <a:xfrm>
            <a:off x="7010400" y="6243638"/>
            <a:ext cx="2133600" cy="457200"/>
          </a:xfrm>
        </p:spPr>
        <p:txBody>
          <a:bodyPr/>
          <a:lstStyle/>
          <a:p>
            <a:pPr>
              <a:defRPr/>
            </a:pPr>
            <a:fld id="{DF7D612E-8364-4010-A3B1-63BF60BBA40B}" type="slidenum">
              <a:rPr lang="pt-PT" altLang="en-US" smtClean="0"/>
              <a:pPr>
                <a:defRPr/>
              </a:pPr>
              <a:t>72</a:t>
            </a:fld>
            <a:endParaRPr lang="pt-PT"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p:cNvSpPr>
            <a:spLocks noGrp="1"/>
          </p:cNvSpPr>
          <p:nvPr>
            <p:ph idx="1"/>
          </p:nvPr>
        </p:nvSpPr>
        <p:spPr>
          <a:xfrm>
            <a:off x="467544" y="1484784"/>
            <a:ext cx="8496944" cy="4530725"/>
          </a:xfrm>
        </p:spPr>
        <p:txBody>
          <a:bodyPr/>
          <a:lstStyle/>
          <a:p>
            <a:r>
              <a:rPr lang="en-US" sz="2000" dirty="0"/>
              <a:t>Open-source, freely available software system for 3D computer graphics, modeling, image processing, volume rendering, scientific visualization. </a:t>
            </a:r>
          </a:p>
          <a:p>
            <a:r>
              <a:rPr lang="en-US" sz="2000" dirty="0"/>
              <a:t>Is designed to be platform agnostic</a:t>
            </a:r>
            <a:endParaRPr lang="pt-PT" sz="2800" dirty="0"/>
          </a:p>
        </p:txBody>
      </p:sp>
      <p:sp>
        <p:nvSpPr>
          <p:cNvPr id="3" name="Título 2"/>
          <p:cNvSpPr>
            <a:spLocks noGrp="1"/>
          </p:cNvSpPr>
          <p:nvPr>
            <p:ph type="title"/>
          </p:nvPr>
        </p:nvSpPr>
        <p:spPr>
          <a:xfrm>
            <a:off x="475456" y="332656"/>
            <a:ext cx="8229600" cy="1139825"/>
          </a:xfrm>
        </p:spPr>
        <p:txBody>
          <a:bodyPr/>
          <a:lstStyle/>
          <a:p>
            <a:r>
              <a:rPr lang="pt-PT" sz="2800" dirty="0"/>
              <a:t>VTK</a:t>
            </a:r>
          </a:p>
        </p:txBody>
      </p:sp>
      <p:sp>
        <p:nvSpPr>
          <p:cNvPr id="4" name="Rectângulo 3"/>
          <p:cNvSpPr/>
          <p:nvPr/>
        </p:nvSpPr>
        <p:spPr>
          <a:xfrm>
            <a:off x="539552" y="5861524"/>
            <a:ext cx="1633781" cy="615553"/>
          </a:xfrm>
          <a:prstGeom prst="rect">
            <a:avLst/>
          </a:prstGeom>
        </p:spPr>
        <p:txBody>
          <a:bodyPr wrap="none">
            <a:spAutoFit/>
          </a:bodyPr>
          <a:lstStyle/>
          <a:p>
            <a:r>
              <a:rPr lang="pt-PT" sz="1800" dirty="0">
                <a:hlinkClick r:id="rId3"/>
              </a:rPr>
              <a:t>https://vtk.org/</a:t>
            </a:r>
            <a:endParaRPr lang="pt-PT" sz="1800" dirty="0"/>
          </a:p>
          <a:p>
            <a:endParaRPr lang="pt-PT" dirty="0"/>
          </a:p>
        </p:txBody>
      </p:sp>
      <p:pic>
        <p:nvPicPr>
          <p:cNvPr id="5" name="Picture 4">
            <a:extLst>
              <a:ext uri="{FF2B5EF4-FFF2-40B4-BE49-F238E27FC236}">
                <a16:creationId xmlns:a16="http://schemas.microsoft.com/office/drawing/2014/main" id="{8BE8DE32-8786-49CD-9D8D-C306FC925113}"/>
              </a:ext>
            </a:extLst>
          </p:cNvPr>
          <p:cNvPicPr>
            <a:picLocks noChangeAspect="1"/>
          </p:cNvPicPr>
          <p:nvPr/>
        </p:nvPicPr>
        <p:blipFill>
          <a:blip r:embed="rId4"/>
          <a:stretch>
            <a:fillRect/>
          </a:stretch>
        </p:blipFill>
        <p:spPr>
          <a:xfrm>
            <a:off x="1871700" y="2636912"/>
            <a:ext cx="5400600" cy="3200356"/>
          </a:xfrm>
          <a:prstGeom prst="rect">
            <a:avLst/>
          </a:prstGeom>
        </p:spPr>
      </p:pic>
    </p:spTree>
    <p:extLst>
      <p:ext uri="{BB962C8B-B14F-4D97-AF65-F5344CB8AC3E}">
        <p14:creationId xmlns:p14="http://schemas.microsoft.com/office/powerpoint/2010/main" val="252843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pt-PT" sz="2800" dirty="0"/>
              <a:t>3D visualization pipeline</a:t>
            </a:r>
            <a:br>
              <a:rPr lang="en-US" altLang="pt-PT" sz="2800" dirty="0"/>
            </a:br>
            <a:r>
              <a:rPr lang="en-US" altLang="pt-PT" sz="2800" dirty="0"/>
              <a:t>(coordinate transformations)</a:t>
            </a:r>
          </a:p>
        </p:txBody>
      </p:sp>
      <p:sp>
        <p:nvSpPr>
          <p:cNvPr id="3" name="Marcador de Posição do Número do Diapositivo 2"/>
          <p:cNvSpPr>
            <a:spLocks noGrp="1"/>
          </p:cNvSpPr>
          <p:nvPr>
            <p:ph type="sldNum" sz="quarter" idx="4294967295"/>
          </p:nvPr>
        </p:nvSpPr>
        <p:spPr>
          <a:xfrm>
            <a:off x="7010400" y="6243638"/>
            <a:ext cx="2133600" cy="457200"/>
          </a:xfrm>
        </p:spPr>
        <p:txBody>
          <a:bodyPr/>
          <a:lstStyle/>
          <a:p>
            <a:pPr>
              <a:defRPr/>
            </a:pPr>
            <a:fld id="{748942BB-AA65-45E2-B680-0681D7F0A7EE}" type="slidenum">
              <a:rPr lang="pt-PT" altLang="en-US" smtClean="0"/>
              <a:pPr>
                <a:defRPr/>
              </a:pPr>
              <a:t>9</a:t>
            </a:fld>
            <a:endParaRPr lang="pt-PT" altLang="en-US" dirty="0"/>
          </a:p>
        </p:txBody>
      </p:sp>
      <p:sp>
        <p:nvSpPr>
          <p:cNvPr id="113668" name="Rectangle 5"/>
          <p:cNvSpPr>
            <a:spLocks noChangeArrowheads="1"/>
          </p:cNvSpPr>
          <p:nvPr/>
        </p:nvSpPr>
        <p:spPr bwMode="auto">
          <a:xfrm>
            <a:off x="6084168" y="4509120"/>
            <a:ext cx="2234779"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eaLnBrk="1" hangingPunct="1">
              <a:lnSpc>
                <a:spcPct val="80000"/>
              </a:lnSpc>
              <a:buFont typeface="Wingdings" pitchFamily="2" charset="2"/>
              <a:buNone/>
            </a:pPr>
            <a:r>
              <a:rPr lang="en-US" altLang="pt-PT" sz="1800" dirty="0">
                <a:solidFill>
                  <a:schemeClr val="accent5">
                    <a:lumMod val="75000"/>
                  </a:schemeClr>
                </a:solidFill>
              </a:rPr>
              <a:t>(</a:t>
            </a:r>
            <a:r>
              <a:rPr lang="en-US" altLang="pt-PT" sz="1600" dirty="0">
                <a:solidFill>
                  <a:schemeClr val="accent5">
                    <a:lumMod val="75000"/>
                  </a:schemeClr>
                </a:solidFill>
              </a:rPr>
              <a:t>Hearn &amp; Baker, 2004)</a:t>
            </a:r>
          </a:p>
        </p:txBody>
      </p:sp>
      <p:sp>
        <p:nvSpPr>
          <p:cNvPr id="2" name="Marcador de Posição de Conteúdo 1"/>
          <p:cNvSpPr>
            <a:spLocks noGrp="1"/>
          </p:cNvSpPr>
          <p:nvPr>
            <p:ph idx="1"/>
          </p:nvPr>
        </p:nvSpPr>
        <p:spPr>
          <a:xfrm>
            <a:off x="755576" y="4469920"/>
            <a:ext cx="8229600" cy="2304256"/>
          </a:xfrm>
        </p:spPr>
        <p:txBody>
          <a:bodyPr/>
          <a:lstStyle/>
          <a:p>
            <a:pPr marL="0" indent="0">
              <a:buNone/>
            </a:pPr>
            <a:r>
              <a:rPr lang="en-US" sz="1800" dirty="0">
                <a:solidFill>
                  <a:schemeClr val="tx1">
                    <a:lumMod val="75000"/>
                    <a:lumOff val="25000"/>
                  </a:schemeClr>
                </a:solidFill>
              </a:rPr>
              <a:t>MC - Modelling coordinates</a:t>
            </a:r>
          </a:p>
          <a:p>
            <a:pPr marL="0" indent="0">
              <a:buNone/>
            </a:pPr>
            <a:r>
              <a:rPr lang="en-US" sz="1800" dirty="0">
                <a:solidFill>
                  <a:schemeClr val="tx1">
                    <a:lumMod val="75000"/>
                    <a:lumOff val="25000"/>
                  </a:schemeClr>
                </a:solidFill>
              </a:rPr>
              <a:t>WC – World coordinates</a:t>
            </a:r>
          </a:p>
          <a:p>
            <a:pPr marL="0" indent="0">
              <a:buNone/>
            </a:pPr>
            <a:r>
              <a:rPr lang="en-US" sz="1800" dirty="0">
                <a:solidFill>
                  <a:schemeClr val="tx1">
                    <a:lumMod val="75000"/>
                    <a:lumOff val="25000"/>
                  </a:schemeClr>
                </a:solidFill>
              </a:rPr>
              <a:t>VC – Viewing coordinates</a:t>
            </a:r>
          </a:p>
          <a:p>
            <a:pPr marL="0" indent="0">
              <a:buNone/>
            </a:pPr>
            <a:r>
              <a:rPr lang="en-US" sz="1800" dirty="0">
                <a:solidFill>
                  <a:schemeClr val="tx1">
                    <a:lumMod val="75000"/>
                    <a:lumOff val="25000"/>
                  </a:schemeClr>
                </a:solidFill>
              </a:rPr>
              <a:t>PC – Projection coordinates</a:t>
            </a:r>
          </a:p>
          <a:p>
            <a:pPr marL="0" indent="0">
              <a:buNone/>
            </a:pPr>
            <a:r>
              <a:rPr lang="pt-PT" sz="1800" dirty="0">
                <a:solidFill>
                  <a:schemeClr val="tx1">
                    <a:lumMod val="75000"/>
                    <a:lumOff val="25000"/>
                  </a:schemeClr>
                </a:solidFill>
              </a:rPr>
              <a:t>NC – </a:t>
            </a:r>
            <a:r>
              <a:rPr lang="en-US" sz="1800" dirty="0">
                <a:solidFill>
                  <a:schemeClr val="tx1">
                    <a:lumMod val="75000"/>
                    <a:lumOff val="25000"/>
                  </a:schemeClr>
                </a:solidFill>
              </a:rPr>
              <a:t>Normalized coordinates</a:t>
            </a:r>
          </a:p>
          <a:p>
            <a:pPr marL="0" indent="0">
              <a:buNone/>
            </a:pPr>
            <a:r>
              <a:rPr lang="en-US" sz="1800" dirty="0">
                <a:solidFill>
                  <a:schemeClr val="tx1">
                    <a:lumMod val="75000"/>
                    <a:lumOff val="25000"/>
                  </a:schemeClr>
                </a:solidFill>
              </a:rPr>
              <a:t>DC – Display coordinates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71" y="2132856"/>
            <a:ext cx="8246533" cy="224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d1301d2-a588-4738-8532-d163c2a499a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277BE806F8644AAC332864490B5556" ma:contentTypeVersion="18" ma:contentTypeDescription="Create a new document." ma:contentTypeScope="" ma:versionID="2236866fd7928761a9eb05084ec40de5">
  <xsd:schema xmlns:xsd="http://www.w3.org/2001/XMLSchema" xmlns:xs="http://www.w3.org/2001/XMLSchema" xmlns:p="http://schemas.microsoft.com/office/2006/metadata/properties" xmlns:ns3="dd1301d2-a588-4738-8532-d163c2a499a8" xmlns:ns4="faf4ab63-fcbf-4ed6-89b2-7643d1acc9b8" targetNamespace="http://schemas.microsoft.com/office/2006/metadata/properties" ma:root="true" ma:fieldsID="2dbd953e8c61acacd290e89cbca7eefd" ns3:_="" ns4:_="">
    <xsd:import namespace="dd1301d2-a588-4738-8532-d163c2a499a8"/>
    <xsd:import namespace="faf4ab63-fcbf-4ed6-89b2-7643d1acc9b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1301d2-a588-4738-8532-d163c2a49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af4ab63-fcbf-4ed6-89b2-7643d1acc9b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4D49E2-FF3B-4E71-BF2A-F1943DD4E812}">
  <ds:schemaRefs>
    <ds:schemaRef ds:uri="http://purl.org/dc/elements/1.1/"/>
    <ds:schemaRef ds:uri="faf4ab63-fcbf-4ed6-89b2-7643d1acc9b8"/>
    <ds:schemaRef ds:uri="http://schemas.microsoft.com/office/infopath/2007/PartnerControls"/>
    <ds:schemaRef ds:uri="http://www.w3.org/XML/1998/namespace"/>
    <ds:schemaRef ds:uri="http://purl.org/dc/dcmitype/"/>
    <ds:schemaRef ds:uri="http://schemas.microsoft.com/office/2006/documentManagement/types"/>
    <ds:schemaRef ds:uri="dd1301d2-a588-4738-8532-d163c2a499a8"/>
    <ds:schemaRef ds:uri="http://schemas.microsoft.com/office/2006/metadata/properti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CC5A121E-9038-4BD3-A19A-1D5AD0860944}">
  <ds:schemaRefs>
    <ds:schemaRef ds:uri="http://schemas.microsoft.com/sharepoint/v3/contenttype/forms"/>
  </ds:schemaRefs>
</ds:datastoreItem>
</file>

<file path=customXml/itemProps3.xml><?xml version="1.0" encoding="utf-8"?>
<ds:datastoreItem xmlns:ds="http://schemas.openxmlformats.org/officeDocument/2006/customXml" ds:itemID="{F280122A-AAE5-48D0-8CE7-C38D365410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1301d2-a588-4738-8532-d163c2a499a8"/>
    <ds:schemaRef ds:uri="faf4ab63-fcbf-4ed6-89b2-7643d1acc9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8234</TotalTime>
  <Words>3643</Words>
  <Application>Microsoft Office PowerPoint</Application>
  <PresentationFormat>On-screen Show (4:3)</PresentationFormat>
  <Paragraphs>615</Paragraphs>
  <Slides>72</Slides>
  <Notes>23</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Arial Narrow</vt:lpstr>
      <vt:lpstr>Calibri</vt:lpstr>
      <vt:lpstr>Courier New</vt:lpstr>
      <vt:lpstr>Times New Roman</vt:lpstr>
      <vt:lpstr>Wingdings</vt:lpstr>
      <vt:lpstr>Custom Design</vt:lpstr>
      <vt:lpstr>Introduction to Computer Graphics main concepts and methods - II   </vt:lpstr>
      <vt:lpstr>Topics</vt:lpstr>
      <vt:lpstr>CG Main Tasks</vt:lpstr>
      <vt:lpstr>Geometric Primitives</vt:lpstr>
      <vt:lpstr>Computer Graphics APIs</vt:lpstr>
      <vt:lpstr>Three.js</vt:lpstr>
      <vt:lpstr>Geometric Primitives – three.js examples</vt:lpstr>
      <vt:lpstr>VTK</vt:lpstr>
      <vt:lpstr>3D visualization pipeline (coordinate transformations)</vt:lpstr>
      <vt:lpstr>2D and 3D visualization pipeline</vt:lpstr>
      <vt:lpstr>Basic 2D Transformations</vt:lpstr>
      <vt:lpstr>Translation</vt:lpstr>
      <vt:lpstr>Translation</vt:lpstr>
      <vt:lpstr>Rotation</vt:lpstr>
      <vt:lpstr>Rotation around the origin</vt:lpstr>
      <vt:lpstr>2D Rotation in matrix notation</vt:lpstr>
      <vt:lpstr>Scaling</vt:lpstr>
      <vt:lpstr>2D Transformations (composed)</vt:lpstr>
      <vt:lpstr>Homogeneous coordinates</vt:lpstr>
      <vt:lpstr>PowerPoint Presentation</vt:lpstr>
      <vt:lpstr>2D Translation (in homogeneous coordinates)</vt:lpstr>
      <vt:lpstr>2D Rotation around (0,0) (in homogeneous coordinates)</vt:lpstr>
      <vt:lpstr>2D Scaling (in homogeneous coordinates)</vt:lpstr>
      <vt:lpstr>Concatenation of two translations</vt:lpstr>
      <vt:lpstr>Concatenation of two scaling transformations</vt:lpstr>
      <vt:lpstr>Arbitrary Rotation (around any point)</vt:lpstr>
      <vt:lpstr>Arbitrary Scaling</vt:lpstr>
      <vt:lpstr>Order is important !</vt:lpstr>
      <vt:lpstr>The case of viewing 2D scenes</vt:lpstr>
      <vt:lpstr>PowerPoint Presentation</vt:lpstr>
      <vt:lpstr>Coordinate mapping</vt:lpstr>
      <vt:lpstr>Coordinate mapping</vt:lpstr>
      <vt:lpstr>Coordinate mapping</vt:lpstr>
      <vt:lpstr>PowerPoint Presentation</vt:lpstr>
      <vt:lpstr>3D Transformations (in homogeneous coordinates)</vt:lpstr>
      <vt:lpstr>3D Rotation (in homogeneous coordinates)</vt:lpstr>
      <vt:lpstr>Rotation around ZZ’</vt:lpstr>
      <vt:lpstr>Rotation around XX’</vt:lpstr>
      <vt:lpstr>Rotation around YY’</vt:lpstr>
      <vt:lpstr>Other useful 3D Transformations</vt:lpstr>
      <vt:lpstr>PowerPoint Presentation</vt:lpstr>
      <vt:lpstr>Transformations in three.js</vt:lpstr>
      <vt:lpstr>PowerPoint Presentation</vt:lpstr>
      <vt:lpstr>PowerPoint Presentation</vt:lpstr>
      <vt:lpstr>3D Viewing</vt:lpstr>
      <vt:lpstr>Camera specification</vt:lpstr>
      <vt:lpstr>3D Viewing (2D representation of a 3D scene)</vt:lpstr>
      <vt:lpstr>3D visualization pipeline</vt:lpstr>
      <vt:lpstr>Projection (from 3D to 2D)</vt:lpstr>
      <vt:lpstr>Planar geometric  projections</vt:lpstr>
      <vt:lpstr>Projections</vt:lpstr>
      <vt:lpstr>Parallel Projections</vt:lpstr>
      <vt:lpstr>PowerPoint Presentation</vt:lpstr>
      <vt:lpstr>Perspective Projections</vt:lpstr>
      <vt:lpstr>Perspective Projections</vt:lpstr>
      <vt:lpstr>Orthographic vs perspective camera in Three.js</vt:lpstr>
      <vt:lpstr>How to represent/apply projections?</vt:lpstr>
      <vt:lpstr>How to apply Projections?</vt:lpstr>
      <vt:lpstr>Example of a more complex projection matrix</vt:lpstr>
      <vt:lpstr>Resulting matrix:</vt:lpstr>
      <vt:lpstr>How to limit what is observed and represented ?</vt:lpstr>
      <vt:lpstr>Examples using Three.js</vt:lpstr>
      <vt:lpstr>Projections</vt:lpstr>
      <vt:lpstr>Clipping (and shadows) </vt:lpstr>
      <vt:lpstr>PowerPoint Presentation</vt:lpstr>
      <vt:lpstr>PowerPoint Presentation</vt:lpstr>
      <vt:lpstr>PowerPoint Presentation</vt:lpstr>
      <vt:lpstr>PowerPoint Presentation</vt:lpstr>
      <vt:lpstr>Examples in three.js (with code)</vt:lpstr>
      <vt:lpstr>PowerPoint Presentation</vt:lpstr>
      <vt:lpstr>PowerPoint Presentation</vt:lpstr>
      <vt:lpstr>Some reference 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Computer Graphics II</dc:title>
  <dc:creator>J. Madeira</dc:creator>
  <cp:lastModifiedBy>Beatriz Sousa Santos</cp:lastModifiedBy>
  <cp:revision>547</cp:revision>
  <cp:lastPrinted>2023-07-22T11:06:19Z</cp:lastPrinted>
  <dcterms:created xsi:type="dcterms:W3CDTF">2007-11-29T10:47:12Z</dcterms:created>
  <dcterms:modified xsi:type="dcterms:W3CDTF">2024-12-22T10:59:53Z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0x010100D8277BE806F8644AAC332864490B5556</vt:lpwstr>
  </property>
</Properties>
</file>